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3"/>
  </p:notesMasterIdLst>
  <p:handoutMasterIdLst>
    <p:handoutMasterId r:id="rId14"/>
  </p:handoutMasterIdLst>
  <p:sldIdLst>
    <p:sldId id="258" r:id="rId5"/>
    <p:sldId id="404" r:id="rId6"/>
    <p:sldId id="332" r:id="rId7"/>
    <p:sldId id="333" r:id="rId8"/>
    <p:sldId id="398" r:id="rId9"/>
    <p:sldId id="402" r:id="rId10"/>
    <p:sldId id="403" r:id="rId11"/>
    <p:sldId id="275" r:id="rId12"/>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22" autoAdjust="0"/>
    <p:restoredTop sz="73890" autoAdjust="0"/>
  </p:normalViewPr>
  <p:slideViewPr>
    <p:cSldViewPr>
      <p:cViewPr>
        <p:scale>
          <a:sx n="50" d="100"/>
          <a:sy n="50" d="100"/>
        </p:scale>
        <p:origin x="-1242" y="-72"/>
      </p:cViewPr>
      <p:guideLst>
        <p:guide orient="horz" pos="2592"/>
        <p:guide pos="4608"/>
      </p:guideLst>
    </p:cSldViewPr>
  </p:slideViewPr>
  <p:outlineViewPr>
    <p:cViewPr>
      <p:scale>
        <a:sx n="33" d="100"/>
        <a:sy n="33" d="100"/>
      </p:scale>
      <p:origin x="0" y="739"/>
    </p:cViewPr>
  </p:outlineViewPr>
  <p:notesTextViewPr>
    <p:cViewPr>
      <p:scale>
        <a:sx n="100" d="100"/>
        <a:sy n="100" d="100"/>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image" Target="../media/image5.emf"/><Relationship Id="rId4" Type="http://schemas.openxmlformats.org/officeDocument/2006/relationships/image" Target="../media/image12.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image" Target="../media/image13.emf"/><Relationship Id="rId4" Type="http://schemas.openxmlformats.org/officeDocument/2006/relationships/image" Target="../media/image1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5/8/2017</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5/8/2017</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Hello, and welcome to the TI Precision Lab</a:t>
            </a:r>
            <a:r>
              <a:rPr lang="en-US" baseline="0" dirty="0" smtClean="0"/>
              <a:t> discussing the </a:t>
            </a:r>
            <a:r>
              <a:rPr lang="en-US" dirty="0" smtClean="0"/>
              <a:t>statistics behind error analysis</a:t>
            </a:r>
            <a:r>
              <a:rPr lang="en-US" baseline="0" dirty="0" smtClean="0"/>
              <a:t>.   Specifically, in this section we will learn the statistical implications of the typical and maximum data sheet specifications.  Furthermore, we consider the difference between a worst case analysis and a statistical analysis looking at typical values.</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a:p>
        </p:txBody>
      </p:sp>
    </p:spTree>
    <p:extLst>
      <p:ext uri="{BB962C8B-B14F-4D97-AF65-F5344CB8AC3E}">
        <p14:creationId xmlns:p14="http://schemas.microsoft.com/office/powerpoint/2010/main" val="4256621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start with a basic error</a:t>
            </a:r>
            <a:r>
              <a:rPr lang="en-US" baseline="0" dirty="0" smtClean="0"/>
              <a:t> analysis to better understand the concept of calculating total offset error in a system.  This slide shows the </a:t>
            </a:r>
            <a:r>
              <a:rPr lang="en-US" dirty="0" smtClean="0"/>
              <a:t>example circuit</a:t>
            </a:r>
            <a:r>
              <a:rPr lang="en-US" baseline="0" dirty="0" smtClean="0"/>
              <a:t> that we will use for this error analysis.  It is a high-side current shunt monitor that will monitor currents from 50mA to 20A.  Let’s find the offset error seen by the data converter considering all of the elements in the signal chain.  The current shunt amplifier, U1, has a gain of 20, so the output offset is increased by 20.  The buffer, U2, has a gain of 1, so the output offset from U1 directly adds to the offset of U2 and the ADC, U3.  A common approach is to take the maximum limit for each of the three devices and </a:t>
            </a:r>
            <a:r>
              <a:rPr lang="en-US" u="none" baseline="0" dirty="0" smtClean="0"/>
              <a:t>add them directly </a:t>
            </a:r>
            <a:r>
              <a:rPr lang="en-US" baseline="0" dirty="0" smtClean="0"/>
              <a:t>to find the worst case offset.  However, this calculation assumes that all three devices have a worst case offset at the same time.  What is the statistical likelihood that all these worst cases line up at the same time?  We will take a look at this in the next few slides.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2643471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the statistical</a:t>
            </a:r>
            <a:r>
              <a:rPr lang="en-US" baseline="0" dirty="0" smtClean="0"/>
              <a:t> background behind the typical and maximum specifications in a data sheet.  For a zero-centered specification the typical value is the absolute value of one standard deviation plus the mean of the distribution.  Often, the mean value is near zero.  So, for the purposes of this discussion, we will assume that the mean is zero.  In this example, the typical offset is ±1mV which corresponds to ±1 standard deviation.  The maximum offset is a tested parameter, so any device that exceeds the maximum limit is discarded and will not be shipped to customers.  Thus, the distribution is actually a truncated Gaussian distribution as there is no population above the maximum or below the minimum.  The maximum limit is set on the tail of the distribution to minimize yield loss during manufacturing.  Typically the maximum is set above 3 standard deviations.  In this example you can see that the maximum was set to 4 standard deviations.  Note that 68.27% of the population is inside the typical limits.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3</a:t>
            </a:fld>
            <a:endParaRPr lang="en-US"/>
          </a:p>
        </p:txBody>
      </p:sp>
    </p:spTree>
    <p:extLst>
      <p:ext uri="{BB962C8B-B14F-4D97-AF65-F5344CB8AC3E}">
        <p14:creationId xmlns:p14="http://schemas.microsoft.com/office/powerpoint/2010/main" val="2387055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a:t>
            </a:r>
            <a:r>
              <a:rPr lang="en-US" baseline="0" dirty="0" smtClean="0"/>
              <a:t> a statistical perspective, how likely is it that we find a device is at the maximum limit?  For this example, what is the probability that we get a device at </a:t>
            </a:r>
            <a:r>
              <a:rPr lang="en-US" u="none" baseline="0" dirty="0" smtClean="0"/>
              <a:t>exactly </a:t>
            </a:r>
            <a:r>
              <a:rPr lang="en-US" u="none" baseline="0" dirty="0" smtClean="0"/>
              <a:t>4mV?  </a:t>
            </a:r>
            <a:r>
              <a:rPr lang="en-US" baseline="0" dirty="0" smtClean="0"/>
              <a:t>Since probability is equal to the area under the curve, and the area under a single point is zero, technically the probably is zero.  This isn’t very helpful, so let’s consider the probability that we are near the maximum limit.  In this example, the probability that we are between 2mV and 4mV is 2.272%.  This makes sense when you look at the measured histogram as you really can’t see any bins in this region.  We will use this statistical information in the next slide to find the compounded probability that all three offsets from our example circuit are near the worst case value.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4</a:t>
            </a:fld>
            <a:endParaRPr lang="en-US"/>
          </a:p>
        </p:txBody>
      </p:sp>
    </p:spTree>
    <p:extLst>
      <p:ext uri="{BB962C8B-B14F-4D97-AF65-F5344CB8AC3E}">
        <p14:creationId xmlns:p14="http://schemas.microsoft.com/office/powerpoint/2010/main" val="3479078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show the Gaussian</a:t>
            </a:r>
            <a:r>
              <a:rPr lang="en-US" baseline="0" dirty="0" smtClean="0"/>
              <a:t> distribution for all three components based on the data sheet specifications.  What is the probability that all three devices are near the worst case?  You can see that for each device the probability of being near worst case is about 2%.  Since the three distributions are random and uncorrelated, the compound probability that all three events occur simultaneously is the product of the three </a:t>
            </a:r>
            <a:r>
              <a:rPr lang="en-US" u="none" baseline="0" dirty="0" smtClean="0"/>
              <a:t>probabilities.  </a:t>
            </a:r>
            <a:r>
              <a:rPr lang="en-US" baseline="0" dirty="0" smtClean="0"/>
              <a:t>Stepping through the math, you can see the probability that all the devices are near worst case is 0.0011%.  You can imagine that as the number of components in the system increases, the probability that all are at the worst case value is very small.  So, directly adding the worst case offset for each device isn’t the best approach for understanding a system’s total error.  In the next slide we will look at an approach that gives a better statistical understanding of the errors.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5</a:t>
            </a:fld>
            <a:endParaRPr lang="en-US"/>
          </a:p>
        </p:txBody>
      </p:sp>
    </p:spTree>
    <p:extLst>
      <p:ext uri="{BB962C8B-B14F-4D97-AF65-F5344CB8AC3E}">
        <p14:creationId xmlns:p14="http://schemas.microsoft.com/office/powerpoint/2010/main" val="420861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463040" rtl="0" eaLnBrk="1" fontAlgn="auto" latinLnBrk="0" hangingPunct="1">
              <a:lnSpc>
                <a:spcPct val="100000"/>
              </a:lnSpc>
              <a:spcBef>
                <a:spcPts val="0"/>
              </a:spcBef>
              <a:spcAft>
                <a:spcPts val="0"/>
              </a:spcAft>
              <a:buClrTx/>
              <a:buSzTx/>
              <a:buFontTx/>
              <a:buNone/>
              <a:tabLst/>
              <a:defRPr/>
            </a:pPr>
            <a:r>
              <a:rPr lang="en-US" dirty="0" smtClean="0"/>
              <a:t>This slide shows the distributions for all three devices in the signal chain.</a:t>
            </a:r>
            <a:r>
              <a:rPr lang="en-US" baseline="0" dirty="0" smtClean="0"/>
              <a:t>  Rather than adding the maximum values we will add the three distributions.  The standard deviation of </a:t>
            </a:r>
            <a:r>
              <a:rPr lang="en-US" u="none" baseline="0" dirty="0" smtClean="0"/>
              <a:t>uncorrelated Gaussian </a:t>
            </a:r>
            <a:r>
              <a:rPr lang="en-US" baseline="0" dirty="0" smtClean="0"/>
              <a:t>distributions can be combined as the square root sum of the squares.   In this example all the distributions are referred to the input of the data converter so the offset from U1 is multiplied by the gain of 20 we noted earlier. The standard deviation for the total combined offset distribution is ±1.887mV.  Let’s take a closer look at the combined distribution.</a:t>
            </a:r>
            <a:endParaRPr lang="en-US" dirty="0" smtClean="0"/>
          </a:p>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6</a:t>
            </a:fld>
            <a:endParaRPr lang="en-US"/>
          </a:p>
        </p:txBody>
      </p:sp>
    </p:spTree>
    <p:extLst>
      <p:ext uri="{BB962C8B-B14F-4D97-AF65-F5344CB8AC3E}">
        <p14:creationId xmlns:p14="http://schemas.microsoft.com/office/powerpoint/2010/main" val="1831107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final system distribution has a standard deviation of ±1.887mV.  This is </a:t>
            </a:r>
            <a:r>
              <a:rPr lang="en-US" u="none" baseline="0" dirty="0" smtClean="0"/>
              <a:t>analogous to </a:t>
            </a:r>
            <a:r>
              <a:rPr lang="en-US" baseline="0" dirty="0" smtClean="0"/>
              <a:t>a typical of ±1.887mV for the system.  But what is the maximum offset error for our system?  The maximum can be set according to the risk tolerance in your system specification.  The table shows what percentage of a population will be inside a limit set according to the number of standard deviations.  For example, if the system specification maximum is set to ±3 standard deviations, then 99.73% of the population will be inside that limit and 0.37% of the population will fall outside of the limit.  Depending on the requirement, a more conservative limit can be set.  It is important to realize that most specifications like offset have other factors that can impact the total error.  Be careful not to adjust the statistical limits beyond the worst case limit we started with.  Remember, the actual distribution of the device is a truncated Gaussian distribution so the combined distribution will also be truncated at the worst case we calculated earlier.</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7</a:t>
            </a:fld>
            <a:endParaRPr lang="en-US"/>
          </a:p>
        </p:txBody>
      </p:sp>
    </p:spTree>
    <p:extLst>
      <p:ext uri="{BB962C8B-B14F-4D97-AF65-F5344CB8AC3E}">
        <p14:creationId xmlns:p14="http://schemas.microsoft.com/office/powerpoint/2010/main" val="711074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normAutofit/>
          </a:bodyPr>
          <a:lstStyle/>
          <a:p>
            <a:pPr defTabSz="915785" eaLnBrk="0" fontAlgn="base" hangingPunct="0">
              <a:spcBef>
                <a:spcPct val="30000"/>
              </a:spcBef>
              <a:spcAft>
                <a:spcPct val="0"/>
              </a:spcAft>
              <a:defRPr/>
            </a:pPr>
            <a:r>
              <a:rPr lang="en-US" dirty="0" smtClean="0"/>
              <a:t>That concludes</a:t>
            </a:r>
            <a:r>
              <a:rPr lang="en-US" baseline="0" dirty="0" smtClean="0"/>
              <a:t> this video – thank you for watching! Please try the quiz to check your understanding of this video’s content.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603C3B5-9CFC-4B60-AD1F-942309290D4C}"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5.emf"/><Relationship Id="rId2" Type="http://schemas.openxmlformats.org/officeDocument/2006/relationships/slideLayout" Target="../slideLayouts/slideLayout9.xml"/><Relationship Id="rId1" Type="http://schemas.openxmlformats.org/officeDocument/2006/relationships/vmlDrawing" Target="../drawings/vmlDrawing1.vml"/><Relationship Id="rId6" Type="http://schemas.openxmlformats.org/officeDocument/2006/relationships/package" Target="../embeddings/Microsoft_Visio_Drawing1111.vsdx"/><Relationship Id="rId5" Type="http://schemas.openxmlformats.org/officeDocument/2006/relationships/oleObject" Target="../embeddings/oleObject1.bin"/><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8" Type="http://schemas.openxmlformats.org/officeDocument/2006/relationships/package" Target="../embeddings/Microsoft_Visio_Drawing3333.vsdx"/><Relationship Id="rId3" Type="http://schemas.openxmlformats.org/officeDocument/2006/relationships/notesSlide" Target="../notesSlides/notesSlide3.xml"/><Relationship Id="rId7" Type="http://schemas.openxmlformats.org/officeDocument/2006/relationships/oleObject" Target="../embeddings/oleObject3.bin"/><Relationship Id="rId2" Type="http://schemas.openxmlformats.org/officeDocument/2006/relationships/slideLayout" Target="../slideLayouts/slideLayout9.xml"/><Relationship Id="rId1" Type="http://schemas.openxmlformats.org/officeDocument/2006/relationships/vmlDrawing" Target="../drawings/vmlDrawing2.vml"/><Relationship Id="rId6" Type="http://schemas.openxmlformats.org/officeDocument/2006/relationships/image" Target="../media/image6.emf"/><Relationship Id="rId5" Type="http://schemas.openxmlformats.org/officeDocument/2006/relationships/package" Target="../embeddings/Microsoft_Visio_Drawing2222.vsdx"/><Relationship Id="rId4" Type="http://schemas.openxmlformats.org/officeDocument/2006/relationships/oleObject" Target="../embeddings/oleObject2.bin"/><Relationship Id="rId9" Type="http://schemas.openxmlformats.org/officeDocument/2006/relationships/image" Target="../media/image7.emf"/></Relationships>
</file>

<file path=ppt/slides/_rels/slide4.xml.rels><?xml version="1.0" encoding="UTF-8" standalone="yes"?>
<Relationships xmlns="http://schemas.openxmlformats.org/package/2006/relationships"><Relationship Id="rId8" Type="http://schemas.openxmlformats.org/officeDocument/2006/relationships/package" Target="../embeddings/Microsoft_Visio_Drawing5555.vsdx"/><Relationship Id="rId3" Type="http://schemas.openxmlformats.org/officeDocument/2006/relationships/notesSlide" Target="../notesSlides/notesSlide4.xml"/><Relationship Id="rId7" Type="http://schemas.openxmlformats.org/officeDocument/2006/relationships/oleObject" Target="../embeddings/oleObject5.bin"/><Relationship Id="rId2" Type="http://schemas.openxmlformats.org/officeDocument/2006/relationships/slideLayout" Target="../slideLayouts/slideLayout9.xml"/><Relationship Id="rId1" Type="http://schemas.openxmlformats.org/officeDocument/2006/relationships/vmlDrawing" Target="../drawings/vmlDrawing3.vml"/><Relationship Id="rId6" Type="http://schemas.openxmlformats.org/officeDocument/2006/relationships/image" Target="../media/image8.emf"/><Relationship Id="rId5" Type="http://schemas.openxmlformats.org/officeDocument/2006/relationships/package" Target="../embeddings/Microsoft_Visio_Drawing4444.vsdx"/><Relationship Id="rId4" Type="http://schemas.openxmlformats.org/officeDocument/2006/relationships/oleObject" Target="../embeddings/oleObject4.bin"/><Relationship Id="rId9" Type="http://schemas.openxmlformats.org/officeDocument/2006/relationships/image" Target="../media/image9.e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11.emf"/><Relationship Id="rId3" Type="http://schemas.openxmlformats.org/officeDocument/2006/relationships/notesSlide" Target="../notesSlides/notesSlide5.xml"/><Relationship Id="rId7" Type="http://schemas.openxmlformats.org/officeDocument/2006/relationships/image" Target="../media/image62.png"/><Relationship Id="rId12" Type="http://schemas.openxmlformats.org/officeDocument/2006/relationships/package" Target="../embeddings/Microsoft_Visio_Drawing8888.vsdx"/><Relationship Id="rId2" Type="http://schemas.openxmlformats.org/officeDocument/2006/relationships/slideLayout" Target="../slideLayouts/slideLayout9.xml"/><Relationship Id="rId16" Type="http://schemas.openxmlformats.org/officeDocument/2006/relationships/image" Target="../media/image12.emf"/><Relationship Id="rId1" Type="http://schemas.openxmlformats.org/officeDocument/2006/relationships/vmlDrawing" Target="../drawings/vmlDrawing4.vml"/><Relationship Id="rId6" Type="http://schemas.openxmlformats.org/officeDocument/2006/relationships/image" Target="../media/image5.emf"/><Relationship Id="rId11" Type="http://schemas.openxmlformats.org/officeDocument/2006/relationships/oleObject" Target="../embeddings/oleObject8.bin"/><Relationship Id="rId5" Type="http://schemas.openxmlformats.org/officeDocument/2006/relationships/package" Target="../embeddings/Microsoft_Visio_Drawing6666.vsdx"/><Relationship Id="rId15" Type="http://schemas.openxmlformats.org/officeDocument/2006/relationships/package" Target="../embeddings/Microsoft_Visio_Drawing9999.vsdx"/><Relationship Id="rId10" Type="http://schemas.openxmlformats.org/officeDocument/2006/relationships/image" Target="../media/image10.emf"/><Relationship Id="rId4" Type="http://schemas.openxmlformats.org/officeDocument/2006/relationships/oleObject" Target="../embeddings/oleObject6.bin"/><Relationship Id="rId9" Type="http://schemas.openxmlformats.org/officeDocument/2006/relationships/package" Target="../embeddings/Microsoft_Visio_Drawing7777.vsdx"/><Relationship Id="rId14" Type="http://schemas.openxmlformats.org/officeDocument/2006/relationships/oleObject" Target="../embeddings/oleObject9.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1.bin"/><Relationship Id="rId13" Type="http://schemas.openxmlformats.org/officeDocument/2006/relationships/image" Target="../media/image15.emf"/><Relationship Id="rId3" Type="http://schemas.openxmlformats.org/officeDocument/2006/relationships/notesSlide" Target="../notesSlides/notesSlide6.xml"/><Relationship Id="rId7" Type="http://schemas.openxmlformats.org/officeDocument/2006/relationships/image" Target="../media/image65.png"/><Relationship Id="rId12" Type="http://schemas.openxmlformats.org/officeDocument/2006/relationships/package" Target="../embeddings/Microsoft_Visio_Drawing12121212.vsdx"/><Relationship Id="rId2" Type="http://schemas.openxmlformats.org/officeDocument/2006/relationships/slideLayout" Target="../slideLayouts/slideLayout9.xml"/><Relationship Id="rId16" Type="http://schemas.openxmlformats.org/officeDocument/2006/relationships/image" Target="../media/image16.emf"/><Relationship Id="rId1" Type="http://schemas.openxmlformats.org/officeDocument/2006/relationships/vmlDrawing" Target="../drawings/vmlDrawing5.vml"/><Relationship Id="rId6" Type="http://schemas.openxmlformats.org/officeDocument/2006/relationships/image" Target="../media/image13.emf"/><Relationship Id="rId11" Type="http://schemas.openxmlformats.org/officeDocument/2006/relationships/oleObject" Target="../embeddings/oleObject12.bin"/><Relationship Id="rId5" Type="http://schemas.openxmlformats.org/officeDocument/2006/relationships/package" Target="../embeddings/Microsoft_Visio_Drawing10101010.vsdx"/><Relationship Id="rId15" Type="http://schemas.openxmlformats.org/officeDocument/2006/relationships/package" Target="../embeddings/Microsoft_Visio_Drawing13131313.vsdx"/><Relationship Id="rId10" Type="http://schemas.openxmlformats.org/officeDocument/2006/relationships/image" Target="../media/image14.emf"/><Relationship Id="rId4" Type="http://schemas.openxmlformats.org/officeDocument/2006/relationships/oleObject" Target="../embeddings/oleObject10.bin"/><Relationship Id="rId9" Type="http://schemas.openxmlformats.org/officeDocument/2006/relationships/package" Target="../embeddings/Microsoft_Visio_Drawing11111111.vsdx"/><Relationship Id="rId14" Type="http://schemas.openxmlformats.org/officeDocument/2006/relationships/oleObject" Target="../embeddings/oleObject13.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7.emf"/><Relationship Id="rId2" Type="http://schemas.openxmlformats.org/officeDocument/2006/relationships/slideLayout" Target="../slideLayouts/slideLayout9.xml"/><Relationship Id="rId1" Type="http://schemas.openxmlformats.org/officeDocument/2006/relationships/vmlDrawing" Target="../drawings/vmlDrawing6.vml"/><Relationship Id="rId6" Type="http://schemas.openxmlformats.org/officeDocument/2006/relationships/package" Target="../embeddings/Microsoft_Visio_Drawing14141414.vsdx"/><Relationship Id="rId5" Type="http://schemas.openxmlformats.org/officeDocument/2006/relationships/oleObject" Target="../embeddings/oleObject14.bin"/><Relationship Id="rId4" Type="http://schemas.openxmlformats.org/officeDocument/2006/relationships/image" Target="../media/image6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r>
              <a:rPr lang="en-US" sz="4800" dirty="0" smtClean="0">
                <a:solidFill>
                  <a:srgbClr val="DE0000"/>
                </a:solidFill>
              </a:rPr>
              <a:t>Statistics Behind Error Analysis</a:t>
            </a:r>
            <a:br>
              <a:rPr lang="en-US" sz="4800" dirty="0" smtClean="0">
                <a:solidFill>
                  <a:srgbClr val="DE0000"/>
                </a:solidFill>
              </a:rPr>
            </a:br>
            <a:r>
              <a:rPr lang="en-US" sz="4800" dirty="0" smtClean="0">
                <a:solidFill>
                  <a:srgbClr val="DE0000"/>
                </a:solidFill>
              </a:rPr>
              <a:t/>
            </a:r>
            <a:br>
              <a:rPr lang="en-US" sz="4800" dirty="0" smtClean="0">
                <a:solidFill>
                  <a:srgbClr val="DE0000"/>
                </a:solidFill>
              </a:rPr>
            </a:br>
            <a:r>
              <a:rPr lang="en-US" sz="2800" dirty="0" smtClean="0">
                <a:solidFill>
                  <a:srgbClr val="DE0000"/>
                </a:solidFill>
              </a:rPr>
              <a:t>TIPL 4201 </a:t>
            </a:r>
            <a:br>
              <a:rPr lang="en-US" sz="2800" dirty="0" smtClean="0">
                <a:solidFill>
                  <a:srgbClr val="DE0000"/>
                </a:solidFill>
              </a:rPr>
            </a:br>
            <a:r>
              <a:rPr lang="en-US" sz="2800" dirty="0" smtClean="0">
                <a:solidFill>
                  <a:srgbClr val="DE0000"/>
                </a:solidFill>
              </a:rPr>
              <a:t>TI Precision Labs – ADCs</a:t>
            </a:r>
            <a:endParaRPr lang="en-US" sz="2200" dirty="0"/>
          </a:p>
        </p:txBody>
      </p:sp>
      <p:sp>
        <p:nvSpPr>
          <p:cNvPr id="3" name="Subtitle 2"/>
          <p:cNvSpPr>
            <a:spLocks noGrp="1"/>
          </p:cNvSpPr>
          <p:nvPr>
            <p:ph type="subTitle" idx="1"/>
          </p:nvPr>
        </p:nvSpPr>
        <p:spPr>
          <a:xfrm>
            <a:off x="548640" y="4709161"/>
            <a:ext cx="13533120" cy="1783080"/>
          </a:xfrm>
        </p:spPr>
        <p:txBody>
          <a:bodyPr/>
          <a:lstStyle/>
          <a:p>
            <a:pPr lvl="0"/>
            <a:r>
              <a:rPr lang="en-US" sz="2400" dirty="0">
                <a:solidFill>
                  <a:srgbClr val="000000"/>
                </a:solidFill>
              </a:rPr>
              <a:t>Created by Art Kay</a:t>
            </a:r>
          </a:p>
          <a:p>
            <a:pPr lvl="0"/>
            <a:r>
              <a:rPr lang="en-US" sz="2400" dirty="0">
                <a:solidFill>
                  <a:srgbClr val="000000"/>
                </a:solidFill>
              </a:rPr>
              <a:t>Presented by Peggy Liska</a:t>
            </a:r>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23735880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 the worst case offset</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2</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796880438"/>
              </p:ext>
            </p:extLst>
          </p:nvPr>
        </p:nvGraphicFramePr>
        <p:xfrm>
          <a:off x="152400" y="1295400"/>
          <a:ext cx="7848600" cy="1584960"/>
        </p:xfrm>
        <a:graphic>
          <a:graphicData uri="http://schemas.openxmlformats.org/drawingml/2006/table">
            <a:tbl>
              <a:tblPr firstRow="1" bandRow="1">
                <a:tableStyleId>{2D5ABB26-0587-4C30-8999-92F81FD0307C}</a:tableStyleId>
              </a:tblPr>
              <a:tblGrid>
                <a:gridCol w="1524000"/>
                <a:gridCol w="685800"/>
                <a:gridCol w="1896405"/>
                <a:gridCol w="846795"/>
                <a:gridCol w="1066800"/>
                <a:gridCol w="838200"/>
                <a:gridCol w="990600"/>
              </a:tblGrid>
              <a:tr h="370840">
                <a:tc>
                  <a:txBody>
                    <a:bodyPr/>
                    <a:lstStyle/>
                    <a:p>
                      <a:r>
                        <a:rPr lang="en-US" sz="2000" b="1" dirty="0" smtClean="0"/>
                        <a:t>Device</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gridSpan="2">
                  <a:txBody>
                    <a:bodyPr/>
                    <a:lstStyle/>
                    <a:p>
                      <a:r>
                        <a:rPr lang="en-US" sz="2000" b="1" dirty="0" smtClean="0"/>
                        <a:t>PARAMETER</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MIN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TYP</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MAX</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UNITS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LMP8481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baseline="0" dirty="0" smtClean="0"/>
                        <a:t>V</a:t>
                      </a:r>
                      <a:r>
                        <a:rPr lang="en-US" sz="2000" baseline="-25000" dirty="0" smtClean="0"/>
                        <a:t>OS</a:t>
                      </a:r>
                      <a:endParaRPr lang="en-US" sz="2000" baseline="-250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smtClean="0"/>
                        <a:t>Offset Error</a:t>
                      </a:r>
                      <a:endParaRPr lang="en-US" sz="20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-265</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±80</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+265</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µV</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OPA320</a:t>
                      </a:r>
                      <a:endParaRPr lang="en-US" sz="2000" baseline="-25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baseline="0" dirty="0" smtClean="0"/>
                        <a:t>V</a:t>
                      </a:r>
                      <a:r>
                        <a:rPr lang="en-US" sz="2000" baseline="-25000" dirty="0" smtClean="0"/>
                        <a:t>OS</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Offset Error</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-150</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±40</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+150</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µV</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ADS8860</a:t>
                      </a:r>
                      <a:endParaRPr lang="en-US" sz="2000" baseline="-25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E</a:t>
                      </a:r>
                      <a:r>
                        <a:rPr lang="en-US" sz="2000" baseline="-25000" dirty="0" smtClean="0"/>
                        <a:t>O</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Offset Error</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-4</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±1</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+4</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mV</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3288276348"/>
                  </p:ext>
                </p:extLst>
              </p:nvPr>
            </p:nvGraphicFramePr>
            <p:xfrm>
              <a:off x="8610600" y="1219200"/>
              <a:ext cx="5715000" cy="1828800"/>
            </p:xfrm>
            <a:graphic>
              <a:graphicData uri="http://schemas.openxmlformats.org/drawingml/2006/table">
                <a:tbl>
                  <a:tblPr firstRow="1" bandRow="1">
                    <a:tableStyleId>{2D5ABB26-0587-4C30-8999-92F81FD0307C}</a:tableStyleId>
                  </a:tblPr>
                  <a:tblGrid>
                    <a:gridCol w="5715000"/>
                  </a:tblGrid>
                  <a:tr h="370840">
                    <a:tc>
                      <a:txBody>
                        <a:bodyPr/>
                        <a:lstStyle/>
                        <a:p>
                          <a:pPr algn="l"/>
                          <a:r>
                            <a:rPr lang="en-US" b="1" dirty="0" smtClean="0">
                              <a:solidFill>
                                <a:schemeClr val="tx1"/>
                              </a:solidFill>
                            </a:rPr>
                            <a:t>Worst case offset at ADS</a:t>
                          </a:r>
                          <a:r>
                            <a:rPr lang="en-US" b="1" baseline="0" dirty="0" smtClean="0">
                              <a:solidFill>
                                <a:schemeClr val="tx1"/>
                              </a:solidFill>
                            </a:rPr>
                            <a:t> Input</a:t>
                          </a:r>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r h="370840">
                    <a:tc>
                      <a:txBody>
                        <a:bodyPr/>
                        <a:lstStyle/>
                        <a:p>
                          <a:pPr algn="l"/>
                          <a14:m>
                            <m:oMathPara xmlns:m="http://schemas.openxmlformats.org/officeDocument/2006/math">
                              <m:oMathParaPr>
                                <m:jc m:val="left"/>
                              </m:oMathParaPr>
                              <m:oMath xmlns:m="http://schemas.openxmlformats.org/officeDocument/2006/math">
                                <m:sSub>
                                  <m:sSubPr>
                                    <m:ctrlPr>
                                      <a:rPr lang="en-US" b="0" i="1" smtClean="0">
                                        <a:latin typeface="Cambria Math"/>
                                      </a:rPr>
                                    </m:ctrlPr>
                                  </m:sSubPr>
                                  <m:e>
                                    <m:r>
                                      <a:rPr lang="en-US" b="0" i="1" smtClean="0">
                                        <a:latin typeface="Cambria Math"/>
                                      </a:rPr>
                                      <m:t>𝑉</m:t>
                                    </m:r>
                                  </m:e>
                                  <m:sub>
                                    <m:r>
                                      <a:rPr lang="en-US" b="0" i="1" smtClean="0">
                                        <a:latin typeface="Cambria Math"/>
                                      </a:rPr>
                                      <m:t>𝑜𝑠𝑇</m:t>
                                    </m:r>
                                  </m:sub>
                                </m:sSub>
                                <m:r>
                                  <a:rPr lang="en-US" b="0" i="1" smtClean="0">
                                    <a:latin typeface="Cambria Math"/>
                                  </a:rPr>
                                  <m:t>=</m:t>
                                </m:r>
                                <m:r>
                                  <a:rPr lang="en-US" b="0" i="1" smtClean="0">
                                    <a:latin typeface="Cambria Math"/>
                                  </a:rPr>
                                  <m:t>𝐺𝑎𝑖𝑛</m:t>
                                </m:r>
                                <m:r>
                                  <a:rPr lang="en-US" b="0" i="1" smtClean="0">
                                    <a:latin typeface="Cambria Math"/>
                                    <a:ea typeface="Cambria Math"/>
                                  </a:rPr>
                                  <m:t>∙</m:t>
                                </m:r>
                                <m:sSub>
                                  <m:sSubPr>
                                    <m:ctrlPr>
                                      <a:rPr lang="en-US" b="0" i="1" smtClean="0">
                                        <a:latin typeface="Cambria Math"/>
                                      </a:rPr>
                                    </m:ctrlPr>
                                  </m:sSubPr>
                                  <m:e>
                                    <m:r>
                                      <a:rPr lang="en-US" b="0" i="1" smtClean="0">
                                        <a:latin typeface="Cambria Math"/>
                                      </a:rPr>
                                      <m:t>𝑉</m:t>
                                    </m:r>
                                  </m:e>
                                  <m:sub>
                                    <m:r>
                                      <a:rPr lang="en-US" b="0" i="1" smtClean="0">
                                        <a:latin typeface="Cambria Math"/>
                                      </a:rPr>
                                      <m:t>𝑈</m:t>
                                    </m:r>
                                    <m:r>
                                      <a:rPr lang="en-US" b="0" i="1" smtClean="0">
                                        <a:latin typeface="Cambria Math"/>
                                      </a:rPr>
                                      <m:t>1</m:t>
                                    </m:r>
                                  </m:sub>
                                </m:sSub>
                                <m:r>
                                  <a:rPr lang="en-US" b="0" i="1" smtClean="0">
                                    <a:latin typeface="Cambria Math"/>
                                  </a:rPr>
                                  <m:t>+</m:t>
                                </m:r>
                                <m:sSub>
                                  <m:sSubPr>
                                    <m:ctrlPr>
                                      <a:rPr lang="en-US" b="0" i="1" smtClean="0">
                                        <a:latin typeface="Cambria Math"/>
                                      </a:rPr>
                                    </m:ctrlPr>
                                  </m:sSubPr>
                                  <m:e>
                                    <m:r>
                                      <a:rPr lang="en-US" b="0" i="1" smtClean="0">
                                        <a:latin typeface="Cambria Math"/>
                                      </a:rPr>
                                      <m:t>𝑉</m:t>
                                    </m:r>
                                  </m:e>
                                  <m:sub>
                                    <m:r>
                                      <a:rPr lang="en-US" b="0" i="1" smtClean="0">
                                        <a:latin typeface="Cambria Math"/>
                                      </a:rPr>
                                      <m:t>𝑈</m:t>
                                    </m:r>
                                    <m:r>
                                      <a:rPr lang="en-US" b="0" i="1" smtClean="0">
                                        <a:latin typeface="Cambria Math"/>
                                      </a:rPr>
                                      <m:t>2</m:t>
                                    </m:r>
                                  </m:sub>
                                </m:sSub>
                                <m:r>
                                  <a:rPr lang="en-US" b="0" i="1" smtClean="0">
                                    <a:latin typeface="Cambria Math"/>
                                  </a:rPr>
                                  <m:t>+</m:t>
                                </m:r>
                                <m:sSub>
                                  <m:sSubPr>
                                    <m:ctrlPr>
                                      <a:rPr lang="en-US" b="0" i="1" smtClean="0">
                                        <a:latin typeface="Cambria Math"/>
                                      </a:rPr>
                                    </m:ctrlPr>
                                  </m:sSubPr>
                                  <m:e>
                                    <m:r>
                                      <a:rPr lang="en-US" b="0" i="1" smtClean="0">
                                        <a:latin typeface="Cambria Math"/>
                                      </a:rPr>
                                      <m:t>𝑉</m:t>
                                    </m:r>
                                  </m:e>
                                  <m:sub>
                                    <m:r>
                                      <a:rPr lang="en-US" b="0" i="1" smtClean="0">
                                        <a:latin typeface="Cambria Math"/>
                                      </a:rPr>
                                      <m:t>𝑈</m:t>
                                    </m:r>
                                    <m:r>
                                      <a:rPr lang="en-US" b="0" i="1" smtClean="0">
                                        <a:latin typeface="Cambria Math"/>
                                      </a:rPr>
                                      <m:t>3</m:t>
                                    </m:r>
                                  </m:sub>
                                </m:sSub>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a:rPr>
                                    </m:ctrlPr>
                                  </m:sSubPr>
                                  <m:e>
                                    <m:r>
                                      <a:rPr lang="en-US" b="0" i="1" smtClean="0">
                                        <a:latin typeface="Cambria Math"/>
                                      </a:rPr>
                                      <m:t>𝑉</m:t>
                                    </m:r>
                                  </m:e>
                                  <m:sub>
                                    <m:r>
                                      <a:rPr lang="en-US" b="0" i="1" smtClean="0">
                                        <a:latin typeface="Cambria Math"/>
                                      </a:rPr>
                                      <m:t>𝑜𝑠𝑇</m:t>
                                    </m:r>
                                  </m:sub>
                                </m:sSub>
                                <m:r>
                                  <a:rPr lang="en-US" b="0" i="1" smtClean="0">
                                    <a:latin typeface="Cambria Math"/>
                                  </a:rPr>
                                  <m:t>=20</m:t>
                                </m:r>
                                <m:r>
                                  <a:rPr lang="en-US" b="0" i="1" smtClean="0">
                                    <a:latin typeface="Cambria Math"/>
                                    <a:ea typeface="Cambria Math"/>
                                  </a:rPr>
                                  <m:t>∙</m:t>
                                </m:r>
                                <m:d>
                                  <m:dPr>
                                    <m:ctrlPr>
                                      <a:rPr lang="en-US" b="0" i="1" smtClean="0">
                                        <a:latin typeface="Cambria Math"/>
                                      </a:rPr>
                                    </m:ctrlPr>
                                  </m:dPr>
                                  <m:e>
                                    <m:r>
                                      <a:rPr lang="en-US" b="0" i="1" smtClean="0">
                                        <a:latin typeface="Cambria Math"/>
                                      </a:rPr>
                                      <m:t>265µ</m:t>
                                    </m:r>
                                    <m:r>
                                      <a:rPr lang="en-US" b="0" i="1" smtClean="0">
                                        <a:latin typeface="Cambria Math"/>
                                      </a:rPr>
                                      <m:t>𝑉</m:t>
                                    </m:r>
                                  </m:e>
                                </m:d>
                                <m:r>
                                  <a:rPr lang="en-US" b="0" i="1" smtClean="0">
                                    <a:latin typeface="Cambria Math"/>
                                  </a:rPr>
                                  <m:t>+</m:t>
                                </m:r>
                                <m:d>
                                  <m:dPr>
                                    <m:ctrlPr>
                                      <a:rPr lang="en-US" b="0" i="1" smtClean="0">
                                        <a:latin typeface="Cambria Math"/>
                                      </a:rPr>
                                    </m:ctrlPr>
                                  </m:dPr>
                                  <m:e>
                                    <m:r>
                                      <a:rPr lang="en-US" b="0" i="1" smtClean="0">
                                        <a:latin typeface="Cambria Math"/>
                                      </a:rPr>
                                      <m:t>150µ</m:t>
                                    </m:r>
                                    <m:r>
                                      <a:rPr lang="en-US" b="0" i="1" smtClean="0">
                                        <a:latin typeface="Cambria Math"/>
                                      </a:rPr>
                                      <m:t>𝑉</m:t>
                                    </m:r>
                                  </m:e>
                                </m:d>
                                <m:r>
                                  <a:rPr lang="en-US" b="0" i="1" smtClean="0">
                                    <a:latin typeface="Cambria Math"/>
                                  </a:rPr>
                                  <m:t>+</m:t>
                                </m:r>
                                <m:d>
                                  <m:dPr>
                                    <m:ctrlPr>
                                      <a:rPr lang="en-US" b="0" i="1" smtClean="0">
                                        <a:latin typeface="Cambria Math"/>
                                      </a:rPr>
                                    </m:ctrlPr>
                                  </m:dPr>
                                  <m:e>
                                    <m:r>
                                      <a:rPr lang="en-US" b="0" i="1" smtClean="0">
                                        <a:latin typeface="Cambria Math"/>
                                      </a:rPr>
                                      <m:t>4</m:t>
                                    </m:r>
                                    <m:r>
                                      <a:rPr lang="en-US" b="0" i="1" smtClean="0">
                                        <a:latin typeface="Cambria Math"/>
                                      </a:rPr>
                                      <m:t>𝑚𝑉</m:t>
                                    </m:r>
                                  </m:e>
                                </m:d>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a:rPr>
                                    </m:ctrlPr>
                                  </m:sSubPr>
                                  <m:e>
                                    <m:r>
                                      <a:rPr lang="en-US" b="0" i="1" smtClean="0">
                                        <a:latin typeface="Cambria Math"/>
                                      </a:rPr>
                                      <m:t>𝑉</m:t>
                                    </m:r>
                                  </m:e>
                                  <m:sub>
                                    <m:r>
                                      <a:rPr lang="en-US" b="0" i="1" smtClean="0">
                                        <a:latin typeface="Cambria Math"/>
                                      </a:rPr>
                                      <m:t>𝑜𝑠𝑇</m:t>
                                    </m:r>
                                  </m:sub>
                                </m:sSub>
                                <m:r>
                                  <a:rPr lang="en-US" b="0" i="1" smtClean="0">
                                    <a:latin typeface="Cambria Math"/>
                                  </a:rPr>
                                  <m:t>=9.27</m:t>
                                </m:r>
                                <m:r>
                                  <a:rPr lang="en-US" b="0" i="1" smtClean="0">
                                    <a:latin typeface="Cambria Math"/>
                                  </a:rPr>
                                  <m:t>𝑚𝑉</m:t>
                                </m:r>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mc:Choice>
        <mc:Fallback xmlns="">
          <p:graphicFrame>
            <p:nvGraphicFramePr>
              <p:cNvPr id="6" name="Table 5"/>
              <p:cNvGraphicFramePr>
                <a:graphicFrameLocks noGrp="1"/>
              </p:cNvGraphicFramePr>
              <p:nvPr>
                <p:extLst>
                  <p:ext uri="{D42A27DB-BD31-4B8C-83A1-F6EECF244321}">
                    <p14:modId xmlns:a14="http://schemas.microsoft.com/office/drawing/2010/main" xmlns="" xmlns:p14="http://schemas.microsoft.com/office/powerpoint/2010/main" val="3288276348"/>
                  </p:ext>
                </p:extLst>
              </p:nvPr>
            </p:nvGraphicFramePr>
            <p:xfrm>
              <a:off x="8610600" y="1219200"/>
              <a:ext cx="5715000" cy="1828800"/>
            </p:xfrm>
            <a:graphic>
              <a:graphicData uri="http://schemas.openxmlformats.org/drawingml/2006/table">
                <a:tbl>
                  <a:tblPr firstRow="1" bandRow="1">
                    <a:tableStyleId>{2D5ABB26-0587-4C30-8999-92F81FD0307C}</a:tableStyleId>
                  </a:tblPr>
                  <a:tblGrid>
                    <a:gridCol w="5715000"/>
                  </a:tblGrid>
                  <a:tr h="457200">
                    <a:tc>
                      <a:txBody>
                        <a:bodyPr/>
                        <a:lstStyle/>
                        <a:p>
                          <a:pPr algn="l"/>
                          <a:r>
                            <a:rPr lang="en-US" b="1" dirty="0" smtClean="0">
                              <a:solidFill>
                                <a:schemeClr val="tx1"/>
                              </a:solidFill>
                            </a:rPr>
                            <a:t>Worst case offset at ADS</a:t>
                          </a:r>
                          <a:r>
                            <a:rPr lang="en-US" b="1" baseline="0" dirty="0" smtClean="0">
                              <a:solidFill>
                                <a:schemeClr val="tx1"/>
                              </a:solidFill>
                            </a:rPr>
                            <a:t> Input</a:t>
                          </a:r>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r h="4572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4"/>
                          <a:stretch>
                            <a:fillRect l="-107" t="-109333" b="-204000"/>
                          </a:stretch>
                        </a:blipFill>
                      </a:tcPr>
                    </a:tc>
                  </a:tr>
                  <a:tr h="4572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4"/>
                          <a:stretch>
                            <a:fillRect l="-107" t="-209333" b="-104000"/>
                          </a:stretch>
                        </a:blipFill>
                      </a:tcPr>
                    </a:tc>
                  </a:tr>
                  <a:tr h="4572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4"/>
                          <a:stretch>
                            <a:fillRect l="-107" t="-309333" b="-4000"/>
                          </a:stretch>
                        </a:blipFill>
                      </a:tcPr>
                    </a:tc>
                  </a:tr>
                </a:tbl>
              </a:graphicData>
            </a:graphic>
          </p:graphicFrame>
        </mc:Fallback>
      </mc:AlternateContent>
      <p:graphicFrame>
        <p:nvGraphicFramePr>
          <p:cNvPr id="7" name="Object 6"/>
          <p:cNvGraphicFramePr>
            <a:graphicFrameLocks noChangeAspect="1"/>
          </p:cNvGraphicFramePr>
          <p:nvPr>
            <p:extLst>
              <p:ext uri="{D42A27DB-BD31-4B8C-83A1-F6EECF244321}">
                <p14:modId xmlns:p14="http://schemas.microsoft.com/office/powerpoint/2010/main" val="1095085950"/>
              </p:ext>
            </p:extLst>
          </p:nvPr>
        </p:nvGraphicFramePr>
        <p:xfrm>
          <a:off x="152400" y="3384550"/>
          <a:ext cx="10895013" cy="3930650"/>
        </p:xfrm>
        <a:graphic>
          <a:graphicData uri="http://schemas.openxmlformats.org/presentationml/2006/ole">
            <mc:AlternateContent xmlns:mc="http://schemas.openxmlformats.org/markup-compatibility/2006">
              <mc:Choice xmlns:v="urn:schemas-microsoft-com:vml" Requires="v">
                <p:oleObj spid="_x0000_s81189" name="Visio" r:id="rId6" imgW="7497162" imgH="2704536" progId="">
                  <p:embed/>
                </p:oleObj>
              </mc:Choice>
              <mc:Fallback>
                <p:oleObj name="Visio" r:id="rId6" imgW="7497162" imgH="2704536" progId="">
                  <p:embed/>
                  <p:pic>
                    <p:nvPicPr>
                      <p:cNvPr id="0" name="Picture 22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3384550"/>
                        <a:ext cx="10895013" cy="3930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10896600" y="3276600"/>
            <a:ext cx="3429000" cy="830997"/>
          </a:xfrm>
          <a:prstGeom prst="rect">
            <a:avLst/>
          </a:prstGeom>
          <a:noFill/>
        </p:spPr>
        <p:txBody>
          <a:bodyPr wrap="square" rtlCol="0">
            <a:spAutoFit/>
          </a:bodyPr>
          <a:lstStyle/>
          <a:p>
            <a:r>
              <a:rPr lang="en-US" sz="2400" dirty="0" smtClean="0">
                <a:solidFill>
                  <a:srgbClr val="FF0000"/>
                </a:solidFill>
              </a:rPr>
              <a:t>This result may be statistically unrealistic</a:t>
            </a:r>
            <a:endParaRPr lang="en-US" sz="2400" dirty="0">
              <a:solidFill>
                <a:srgbClr val="FF0000"/>
              </a:solidFill>
            </a:endParaRPr>
          </a:p>
        </p:txBody>
      </p:sp>
      <p:cxnSp>
        <p:nvCxnSpPr>
          <p:cNvPr id="10" name="Straight Arrow Connector 9"/>
          <p:cNvCxnSpPr/>
          <p:nvPr/>
        </p:nvCxnSpPr>
        <p:spPr>
          <a:xfrm flipH="1" flipV="1">
            <a:off x="10896600" y="2895600"/>
            <a:ext cx="685800" cy="381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03566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Statistics Behind Typical and Maximum</a:t>
            </a:r>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3</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3796887071"/>
              </p:ext>
            </p:extLst>
          </p:nvPr>
        </p:nvGraphicFramePr>
        <p:xfrm>
          <a:off x="389336" y="1173480"/>
          <a:ext cx="8373664" cy="1188720"/>
        </p:xfrm>
        <a:graphic>
          <a:graphicData uri="http://schemas.openxmlformats.org/drawingml/2006/table">
            <a:tbl>
              <a:tblPr firstRow="1" bandRow="1">
                <a:tableStyleId>{2D5ABB26-0587-4C30-8999-92F81FD0307C}</a:tableStyleId>
              </a:tblPr>
              <a:tblGrid>
                <a:gridCol w="894755"/>
                <a:gridCol w="2762845"/>
                <a:gridCol w="1134664"/>
                <a:gridCol w="1143000"/>
                <a:gridCol w="1143000"/>
                <a:gridCol w="1295400"/>
              </a:tblGrid>
              <a:tr h="370840">
                <a:tc gridSpan="2">
                  <a:txBody>
                    <a:bodyPr/>
                    <a:lstStyle/>
                    <a:p>
                      <a:r>
                        <a:rPr lang="en-US" sz="2000" b="1" dirty="0" smtClean="0"/>
                        <a:t>PARAMETER ADS8860</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MIN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TYP</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MAX</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UNITS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370840">
                <a:tc>
                  <a:txBody>
                    <a:bodyPr/>
                    <a:lstStyle/>
                    <a:p>
                      <a:r>
                        <a:rPr lang="en-US" sz="2000" dirty="0" smtClean="0"/>
                        <a:t>E</a:t>
                      </a:r>
                      <a:r>
                        <a:rPr lang="en-US" sz="2000" baseline="-25000" dirty="0" smtClean="0"/>
                        <a:t>O</a:t>
                      </a:r>
                      <a:endParaRPr lang="en-US" sz="2000" baseline="-250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smtClean="0"/>
                        <a:t>Offset Error</a:t>
                      </a:r>
                      <a:endParaRPr lang="en-US" sz="20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-4</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±1</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+4</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mV</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E</a:t>
                      </a:r>
                      <a:r>
                        <a:rPr lang="en-US" sz="2000" baseline="-25000" dirty="0" smtClean="0"/>
                        <a:t>G</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smtClean="0"/>
                        <a:t>Gain</a:t>
                      </a:r>
                      <a:r>
                        <a:rPr lang="en-US" sz="2000" baseline="0" dirty="0" smtClean="0"/>
                        <a:t> Error</a:t>
                      </a:r>
                      <a:endParaRPr lang="en-US" sz="20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-0.01</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±0.005</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+0.01</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%FSR</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26" name="Object 25"/>
          <p:cNvGraphicFramePr>
            <a:graphicFrameLocks noChangeAspect="1"/>
          </p:cNvGraphicFramePr>
          <p:nvPr>
            <p:extLst>
              <p:ext uri="{D42A27DB-BD31-4B8C-83A1-F6EECF244321}">
                <p14:modId xmlns:p14="http://schemas.microsoft.com/office/powerpoint/2010/main" val="5459755"/>
              </p:ext>
            </p:extLst>
          </p:nvPr>
        </p:nvGraphicFramePr>
        <p:xfrm>
          <a:off x="8229600" y="2438400"/>
          <a:ext cx="6159252" cy="4810032"/>
        </p:xfrm>
        <a:graphic>
          <a:graphicData uri="http://schemas.openxmlformats.org/presentationml/2006/ole">
            <mc:AlternateContent xmlns:mc="http://schemas.openxmlformats.org/markup-compatibility/2006">
              <mc:Choice xmlns:v="urn:schemas-microsoft-com:vml" Requires="v">
                <p:oleObj spid="_x0000_s46782" name="Visio" r:id="rId5" imgW="3731724" imgH="2914920" progId="">
                  <p:embed/>
                </p:oleObj>
              </mc:Choice>
              <mc:Fallback>
                <p:oleObj name="Visio" r:id="rId5" imgW="3731724" imgH="2914920" progId="">
                  <p:embed/>
                  <p:pic>
                    <p:nvPicPr>
                      <p:cNvPr id="0" name="Picture 57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29600" y="2438400"/>
                        <a:ext cx="6159252" cy="48100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972744745"/>
              </p:ext>
            </p:extLst>
          </p:nvPr>
        </p:nvGraphicFramePr>
        <p:xfrm>
          <a:off x="533400" y="2743200"/>
          <a:ext cx="7429898" cy="4495800"/>
        </p:xfrm>
        <a:graphic>
          <a:graphicData uri="http://schemas.openxmlformats.org/presentationml/2006/ole">
            <mc:AlternateContent xmlns:mc="http://schemas.openxmlformats.org/markup-compatibility/2006">
              <mc:Choice xmlns:v="urn:schemas-microsoft-com:vml" Requires="v">
                <p:oleObj spid="_x0000_s46783" name="Visio" r:id="rId8" imgW="4381556" imgH="2434104" progId="">
                  <p:embed/>
                </p:oleObj>
              </mc:Choice>
              <mc:Fallback>
                <p:oleObj name="Visio" r:id="rId8" imgW="4381556" imgH="2434104" progId="">
                  <p:embed/>
                  <p:pic>
                    <p:nvPicPr>
                      <p:cNvPr id="0" name="Picture 57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3400" y="2743200"/>
                        <a:ext cx="7429898" cy="449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1536053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Probability that we are near worst case</a:t>
            </a:r>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4</a:t>
            </a:fld>
            <a:endParaRPr lang="en-US"/>
          </a:p>
        </p:txBody>
      </p:sp>
      <p:graphicFrame>
        <p:nvGraphicFramePr>
          <p:cNvPr id="13" name="Table 12"/>
          <p:cNvGraphicFramePr>
            <a:graphicFrameLocks noGrp="1"/>
          </p:cNvGraphicFramePr>
          <p:nvPr>
            <p:extLst>
              <p:ext uri="{D42A27DB-BD31-4B8C-83A1-F6EECF244321}">
                <p14:modId xmlns:p14="http://schemas.microsoft.com/office/powerpoint/2010/main" val="1193569948"/>
              </p:ext>
            </p:extLst>
          </p:nvPr>
        </p:nvGraphicFramePr>
        <p:xfrm>
          <a:off x="389336" y="1173480"/>
          <a:ext cx="8373664" cy="1188720"/>
        </p:xfrm>
        <a:graphic>
          <a:graphicData uri="http://schemas.openxmlformats.org/drawingml/2006/table">
            <a:tbl>
              <a:tblPr firstRow="1" bandRow="1">
                <a:tableStyleId>{2D5ABB26-0587-4C30-8999-92F81FD0307C}</a:tableStyleId>
              </a:tblPr>
              <a:tblGrid>
                <a:gridCol w="894755"/>
                <a:gridCol w="2762845"/>
                <a:gridCol w="1134664"/>
                <a:gridCol w="1143000"/>
                <a:gridCol w="1143000"/>
                <a:gridCol w="1295400"/>
              </a:tblGrid>
              <a:tr h="370840">
                <a:tc gridSpan="2">
                  <a:txBody>
                    <a:bodyPr/>
                    <a:lstStyle/>
                    <a:p>
                      <a:r>
                        <a:rPr lang="en-US" sz="2000" b="1" dirty="0" smtClean="0"/>
                        <a:t>PARAMETER ADS8860</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MIN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TYP</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MAX</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2000" b="1" dirty="0" smtClean="0"/>
                        <a:t>UNITS</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370840">
                <a:tc>
                  <a:txBody>
                    <a:bodyPr/>
                    <a:lstStyle/>
                    <a:p>
                      <a:r>
                        <a:rPr lang="en-US" sz="2000" dirty="0" smtClean="0"/>
                        <a:t>E</a:t>
                      </a:r>
                      <a:r>
                        <a:rPr lang="en-US" sz="2000" baseline="-25000" dirty="0" smtClean="0"/>
                        <a:t>O</a:t>
                      </a:r>
                      <a:endParaRPr lang="en-US" sz="2000" baseline="-250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smtClean="0"/>
                        <a:t>Offset Error</a:t>
                      </a:r>
                      <a:endParaRPr lang="en-US" sz="20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-4</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±1</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+4</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mV</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000" dirty="0" smtClean="0"/>
                        <a:t>E</a:t>
                      </a:r>
                      <a:r>
                        <a:rPr lang="en-US" sz="2000" baseline="-25000" dirty="0" smtClean="0"/>
                        <a:t>G</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dirty="0" smtClean="0"/>
                        <a:t>Gain</a:t>
                      </a:r>
                      <a:r>
                        <a:rPr lang="en-US" sz="2000" baseline="0" dirty="0" smtClean="0"/>
                        <a:t> Error</a:t>
                      </a:r>
                      <a:endParaRPr lang="en-US" sz="20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-0.01</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±0.005</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+0.01</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smtClean="0"/>
                        <a:t>%FSR</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2688373708"/>
              </p:ext>
            </p:extLst>
          </p:nvPr>
        </p:nvGraphicFramePr>
        <p:xfrm>
          <a:off x="8229600" y="2754332"/>
          <a:ext cx="6110926" cy="4027468"/>
        </p:xfrm>
        <a:graphic>
          <a:graphicData uri="http://schemas.openxmlformats.org/presentationml/2006/ole">
            <mc:AlternateContent xmlns:mc="http://schemas.openxmlformats.org/markup-compatibility/2006">
              <mc:Choice xmlns:v="urn:schemas-microsoft-com:vml" Requires="v">
                <p:oleObj spid="_x0000_s47799" name="Visio" r:id="rId5" imgW="3547386" imgH="2338848" progId="">
                  <p:embed/>
                </p:oleObj>
              </mc:Choice>
              <mc:Fallback>
                <p:oleObj name="Visio" r:id="rId5" imgW="3547386" imgH="2338848" progId="">
                  <p:embed/>
                  <p:pic>
                    <p:nvPicPr>
                      <p:cNvPr id="0" name="Picture 56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29600" y="2754332"/>
                        <a:ext cx="6110926" cy="402746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75386283"/>
              </p:ext>
            </p:extLst>
          </p:nvPr>
        </p:nvGraphicFramePr>
        <p:xfrm>
          <a:off x="1143000" y="2614947"/>
          <a:ext cx="6019800" cy="4593650"/>
        </p:xfrm>
        <a:graphic>
          <a:graphicData uri="http://schemas.openxmlformats.org/presentationml/2006/ole">
            <mc:AlternateContent xmlns:mc="http://schemas.openxmlformats.org/markup-compatibility/2006">
              <mc:Choice xmlns:v="urn:schemas-microsoft-com:vml" Requires="v">
                <p:oleObj spid="_x0000_s47800" name="Visio" r:id="rId8" imgW="3698660" imgH="2822904" progId="">
                  <p:embed/>
                </p:oleObj>
              </mc:Choice>
              <mc:Fallback>
                <p:oleObj name="Visio" r:id="rId8" imgW="3698660" imgH="2822904" progId="">
                  <p:embed/>
                  <p:pic>
                    <p:nvPicPr>
                      <p:cNvPr id="0" name="Picture 56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000" y="2614947"/>
                        <a:ext cx="6019800" cy="4593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867949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5779" name="Object 75778"/>
          <p:cNvGraphicFramePr>
            <a:graphicFrameLocks noChangeAspect="1"/>
          </p:cNvGraphicFramePr>
          <p:nvPr>
            <p:extLst>
              <p:ext uri="{D42A27DB-BD31-4B8C-83A1-F6EECF244321}">
                <p14:modId xmlns:p14="http://schemas.microsoft.com/office/powerpoint/2010/main" val="2349014516"/>
              </p:ext>
            </p:extLst>
          </p:nvPr>
        </p:nvGraphicFramePr>
        <p:xfrm>
          <a:off x="152400" y="4478338"/>
          <a:ext cx="8075613" cy="2913062"/>
        </p:xfrm>
        <a:graphic>
          <a:graphicData uri="http://schemas.openxmlformats.org/presentationml/2006/ole">
            <mc:AlternateContent xmlns:mc="http://schemas.openxmlformats.org/markup-compatibility/2006">
              <mc:Choice xmlns:v="urn:schemas-microsoft-com:vml" Requires="v">
                <p:oleObj spid="_x0000_s92360" name="Visio" r:id="rId5" imgW="7497162" imgH="2704536" progId="">
                  <p:embed/>
                </p:oleObj>
              </mc:Choice>
              <mc:Fallback>
                <p:oleObj name="Visio" r:id="rId5" imgW="7497162" imgH="2704536" progId="">
                  <p:embed/>
                  <p:pic>
                    <p:nvPicPr>
                      <p:cNvPr id="0" name="Picture 96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 y="4478338"/>
                        <a:ext cx="8075613" cy="2913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p:txBody>
          <a:bodyPr/>
          <a:lstStyle/>
          <a:p>
            <a:r>
              <a:rPr lang="en-US" dirty="0" smtClean="0">
                <a:solidFill>
                  <a:srgbClr val="FF0000"/>
                </a:solidFill>
              </a:rPr>
              <a:t>Compounding probabilities “near” worst case</a:t>
            </a:r>
            <a:endParaRPr lang="en-US" dirty="0">
              <a:solidFill>
                <a:srgbClr val="FF0000"/>
              </a:solidFill>
            </a:endParaRPr>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5</a:t>
            </a:fld>
            <a:endParaRPr lang="en-US"/>
          </a:p>
        </p:txBody>
      </p:sp>
      <p:sp>
        <p:nvSpPr>
          <p:cNvPr id="10" name="Rounded Rectangle 9"/>
          <p:cNvSpPr/>
          <p:nvPr/>
        </p:nvSpPr>
        <p:spPr>
          <a:xfrm>
            <a:off x="228600" y="1295400"/>
            <a:ext cx="4038600" cy="3124200"/>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stCxn id="10" idx="2"/>
          </p:cNvCxnSpPr>
          <p:nvPr/>
        </p:nvCxnSpPr>
        <p:spPr>
          <a:xfrm>
            <a:off x="2247900" y="4419600"/>
            <a:ext cx="0" cy="83820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3962400" y="4267200"/>
            <a:ext cx="838200" cy="114300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8038620" y="4267200"/>
            <a:ext cx="876780" cy="1177724"/>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8741780" y="1295400"/>
            <a:ext cx="4059820" cy="3124200"/>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4572000" y="1295400"/>
            <a:ext cx="3886200" cy="3124200"/>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graphicFrame>
            <p:nvGraphicFramePr>
              <p:cNvPr id="75776" name="Table 75775"/>
              <p:cNvGraphicFramePr>
                <a:graphicFrameLocks noGrp="1"/>
              </p:cNvGraphicFramePr>
              <p:nvPr>
                <p:extLst>
                  <p:ext uri="{D42A27DB-BD31-4B8C-83A1-F6EECF244321}">
                    <p14:modId xmlns:p14="http://schemas.microsoft.com/office/powerpoint/2010/main" val="3252381913"/>
                  </p:ext>
                </p:extLst>
              </p:nvPr>
            </p:nvGraphicFramePr>
            <p:xfrm>
              <a:off x="9067800" y="5040312"/>
              <a:ext cx="4953000" cy="2194560"/>
            </p:xfrm>
            <a:graphic>
              <a:graphicData uri="http://schemas.openxmlformats.org/drawingml/2006/table">
                <a:tbl>
                  <a:tblPr firstRow="1" bandRow="1">
                    <a:tableStyleId>{2D5ABB26-0587-4C30-8999-92F81FD0307C}</a:tableStyleId>
                  </a:tblPr>
                  <a:tblGrid>
                    <a:gridCol w="4953000"/>
                  </a:tblGrid>
                  <a:tr h="370840">
                    <a:tc>
                      <a:txBody>
                        <a:bodyPr/>
                        <a:lstStyle/>
                        <a:p>
                          <a:pPr algn="l"/>
                          <a:r>
                            <a:rPr lang="en-US" b="1" dirty="0" smtClean="0">
                              <a:solidFill>
                                <a:schemeClr val="tx1"/>
                              </a:solidFill>
                            </a:rPr>
                            <a:t>The</a:t>
                          </a:r>
                          <a:r>
                            <a:rPr lang="en-US" b="1" baseline="0" dirty="0" smtClean="0">
                              <a:solidFill>
                                <a:schemeClr val="tx1"/>
                              </a:solidFill>
                            </a:rPr>
                            <a:t> probability that all three offsets are near worst case</a:t>
                          </a:r>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a14:m>
                            <m:oMathPara xmlns:m="http://schemas.openxmlformats.org/officeDocument/2006/math">
                              <m:oMathParaPr>
                                <m:jc m:val="left"/>
                              </m:oMathParaPr>
                              <m:oMath xmlns:m="http://schemas.openxmlformats.org/officeDocument/2006/math">
                                <m:r>
                                  <a:rPr lang="en-US" b="0" i="1" smtClean="0">
                                    <a:latin typeface="Cambria Math"/>
                                  </a:rPr>
                                  <m:t>𝑃</m:t>
                                </m:r>
                                <m:r>
                                  <a:rPr lang="en-US" b="0" i="1" smtClean="0">
                                    <a:latin typeface="Cambria Math"/>
                                  </a:rPr>
                                  <m:t>=</m:t>
                                </m:r>
                                <m:r>
                                  <a:rPr lang="en-US" b="0" i="1" smtClean="0">
                                    <a:latin typeface="Cambria Math"/>
                                  </a:rPr>
                                  <m:t>𝑃</m:t>
                                </m:r>
                                <m:r>
                                  <a:rPr lang="en-US" b="0" i="1" smtClean="0">
                                    <a:latin typeface="Cambria Math"/>
                                  </a:rPr>
                                  <m:t>(</m:t>
                                </m:r>
                                <m:r>
                                  <a:rPr lang="en-US" b="0" i="1" smtClean="0">
                                    <a:latin typeface="Cambria Math"/>
                                  </a:rPr>
                                  <m:t>𝐴</m:t>
                                </m:r>
                                <m:r>
                                  <a:rPr lang="en-US" b="0" i="1" smtClean="0">
                                    <a:latin typeface="Cambria Math"/>
                                  </a:rPr>
                                  <m:t>)∙</m:t>
                                </m:r>
                                <m:r>
                                  <a:rPr lang="en-US" b="0" i="1" smtClean="0">
                                    <a:latin typeface="Cambria Math"/>
                                    <a:ea typeface="Cambria Math"/>
                                  </a:rPr>
                                  <m:t>𝑃</m:t>
                                </m:r>
                                <m:r>
                                  <a:rPr lang="en-US" b="0" i="1" smtClean="0">
                                    <a:latin typeface="Cambria Math"/>
                                    <a:ea typeface="Cambria Math"/>
                                  </a:rPr>
                                  <m:t>(</m:t>
                                </m:r>
                                <m:r>
                                  <a:rPr lang="en-US" b="0" i="1" smtClean="0">
                                    <a:latin typeface="Cambria Math"/>
                                    <a:ea typeface="Cambria Math"/>
                                  </a:rPr>
                                  <m:t>𝐵</m:t>
                                </m:r>
                                <m:r>
                                  <a:rPr lang="en-US" b="0" i="1" smtClean="0">
                                    <a:latin typeface="Cambria Math"/>
                                    <a:ea typeface="Cambria Math"/>
                                  </a:rPr>
                                  <m:t>)∙</m:t>
                                </m:r>
                                <m:r>
                                  <a:rPr lang="en-US" b="0" i="1" smtClean="0">
                                    <a:latin typeface="Cambria Math"/>
                                    <a:ea typeface="Cambria Math"/>
                                  </a:rPr>
                                  <m:t>𝑃</m:t>
                                </m:r>
                                <m:r>
                                  <a:rPr lang="en-US" b="0" i="1" smtClean="0">
                                    <a:latin typeface="Cambria Math"/>
                                    <a:ea typeface="Cambria Math"/>
                                  </a:rPr>
                                  <m:t>(</m:t>
                                </m:r>
                                <m:r>
                                  <a:rPr lang="en-US" b="0" i="1" smtClean="0">
                                    <a:latin typeface="Cambria Math"/>
                                    <a:ea typeface="Cambria Math"/>
                                  </a:rPr>
                                  <m:t>𝐶</m:t>
                                </m:r>
                                <m:r>
                                  <a:rPr lang="en-US" b="0" i="1" smtClean="0">
                                    <a:latin typeface="Cambria Math"/>
                                    <a:ea typeface="Cambria Math"/>
                                  </a:rPr>
                                  <m:t>)</m:t>
                                </m:r>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a:rPr>
                                  <m:t>𝑃</m:t>
                                </m:r>
                                <m:r>
                                  <a:rPr lang="en-US" b="0" i="1" smtClean="0">
                                    <a:latin typeface="Cambria Math"/>
                                  </a:rPr>
                                  <m:t>=(0.02227)(0.02266)(0.02272)</m:t>
                                </m:r>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a:rPr>
                                  <m:t>%</m:t>
                                </m:r>
                                <m:r>
                                  <a:rPr lang="en-US" b="0" i="1" smtClean="0">
                                    <a:latin typeface="Cambria Math"/>
                                  </a:rPr>
                                  <m:t>𝑃</m:t>
                                </m:r>
                                <m:r>
                                  <a:rPr lang="en-US" b="0" i="1" smtClean="0">
                                    <a:latin typeface="Cambria Math"/>
                                  </a:rPr>
                                  <m:t>=100∙</m:t>
                                </m:r>
                                <m:r>
                                  <a:rPr lang="en-US" b="0" i="1" smtClean="0">
                                    <a:latin typeface="Cambria Math"/>
                                    <a:ea typeface="Cambria Math"/>
                                  </a:rPr>
                                  <m:t>𝑃</m:t>
                                </m:r>
                                <m:r>
                                  <a:rPr lang="en-US" b="0" i="1" smtClean="0">
                                    <a:latin typeface="Cambria Math"/>
                                    <a:ea typeface="Cambria Math"/>
                                  </a:rPr>
                                  <m:t>=0.0011%</m:t>
                                </m:r>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mc:Choice>
        <mc:Fallback xmlns="">
          <p:graphicFrame>
            <p:nvGraphicFramePr>
              <p:cNvPr id="75776" name="Table 75775"/>
              <p:cNvGraphicFramePr>
                <a:graphicFrameLocks noGrp="1"/>
              </p:cNvGraphicFramePr>
              <p:nvPr>
                <p:extLst>
                  <p:ext uri="{D42A27DB-BD31-4B8C-83A1-F6EECF244321}">
                    <p14:modId xmlns:a14="http://schemas.microsoft.com/office/drawing/2010/main" xmlns="" xmlns:p14="http://schemas.microsoft.com/office/powerpoint/2010/main" val="3252381913"/>
                  </p:ext>
                </p:extLst>
              </p:nvPr>
            </p:nvGraphicFramePr>
            <p:xfrm>
              <a:off x="9067800" y="5040312"/>
              <a:ext cx="4953000" cy="2194560"/>
            </p:xfrm>
            <a:graphic>
              <a:graphicData uri="http://schemas.openxmlformats.org/drawingml/2006/table">
                <a:tbl>
                  <a:tblPr firstRow="1" bandRow="1">
                    <a:tableStyleId>{2D5ABB26-0587-4C30-8999-92F81FD0307C}</a:tableStyleId>
                  </a:tblPr>
                  <a:tblGrid>
                    <a:gridCol w="4953000"/>
                  </a:tblGrid>
                  <a:tr h="822960">
                    <a:tc>
                      <a:txBody>
                        <a:bodyPr/>
                        <a:lstStyle/>
                        <a:p>
                          <a:pPr algn="l"/>
                          <a:r>
                            <a:rPr lang="en-US" b="1" dirty="0" smtClean="0">
                              <a:solidFill>
                                <a:schemeClr val="tx1"/>
                              </a:solidFill>
                            </a:rPr>
                            <a:t>The</a:t>
                          </a:r>
                          <a:r>
                            <a:rPr lang="en-US" b="1" baseline="0" dirty="0" smtClean="0">
                              <a:solidFill>
                                <a:schemeClr val="tx1"/>
                              </a:solidFill>
                            </a:rPr>
                            <a:t> probability that all three offsets are near worst case</a:t>
                          </a:r>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7"/>
                          <a:stretch>
                            <a:fillRect l="-123" t="-189333" b="-202667"/>
                          </a:stretch>
                        </a:blipFill>
                      </a:tcPr>
                    </a:tc>
                  </a:tr>
                  <a:tr h="4572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7"/>
                          <a:stretch>
                            <a:fillRect l="-123" t="-289333" b="-102667"/>
                          </a:stretch>
                        </a:blipFill>
                      </a:tcPr>
                    </a:tc>
                  </a:tr>
                  <a:tr h="4572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7"/>
                          <a:stretch>
                            <a:fillRect l="-123" t="-389333" b="-2667"/>
                          </a:stretch>
                        </a:blipFill>
                      </a:tcPr>
                    </a:tc>
                  </a:tr>
                </a:tbl>
              </a:graphicData>
            </a:graphic>
          </p:graphicFrame>
        </mc:Fallback>
      </mc:AlternateContent>
      <p:graphicFrame>
        <p:nvGraphicFramePr>
          <p:cNvPr id="22" name="Object 21"/>
          <p:cNvGraphicFramePr>
            <a:graphicFrameLocks noChangeAspect="1"/>
          </p:cNvGraphicFramePr>
          <p:nvPr>
            <p:extLst>
              <p:ext uri="{D42A27DB-BD31-4B8C-83A1-F6EECF244321}">
                <p14:modId xmlns:p14="http://schemas.microsoft.com/office/powerpoint/2010/main" val="1016062267"/>
              </p:ext>
            </p:extLst>
          </p:nvPr>
        </p:nvGraphicFramePr>
        <p:xfrm>
          <a:off x="497681" y="1458912"/>
          <a:ext cx="3500437" cy="2797175"/>
        </p:xfrm>
        <a:graphic>
          <a:graphicData uri="http://schemas.openxmlformats.org/presentationml/2006/ole">
            <mc:AlternateContent xmlns:mc="http://schemas.openxmlformats.org/markup-compatibility/2006">
              <mc:Choice xmlns:v="urn:schemas-microsoft-com:vml" Requires="v">
                <p:oleObj spid="_x0000_s92361" name="Visio" r:id="rId9" imgW="3501139" imgH="2797416" progId="">
                  <p:embed/>
                </p:oleObj>
              </mc:Choice>
              <mc:Fallback>
                <p:oleObj name="Visio" r:id="rId9" imgW="3501139" imgH="2797416" progId="">
                  <p:embed/>
                  <p:pic>
                    <p:nvPicPr>
                      <p:cNvPr id="0" name="Picture 96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7681" y="1458912"/>
                        <a:ext cx="3500437" cy="2797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 name="Object 29"/>
          <p:cNvGraphicFramePr>
            <a:graphicFrameLocks noChangeAspect="1"/>
          </p:cNvGraphicFramePr>
          <p:nvPr>
            <p:extLst>
              <p:ext uri="{D42A27DB-BD31-4B8C-83A1-F6EECF244321}">
                <p14:modId xmlns:p14="http://schemas.microsoft.com/office/powerpoint/2010/main" val="172374494"/>
              </p:ext>
            </p:extLst>
          </p:nvPr>
        </p:nvGraphicFramePr>
        <p:xfrm>
          <a:off x="4724400" y="1433372"/>
          <a:ext cx="3546475" cy="2797175"/>
        </p:xfrm>
        <a:graphic>
          <a:graphicData uri="http://schemas.openxmlformats.org/presentationml/2006/ole">
            <mc:AlternateContent xmlns:mc="http://schemas.openxmlformats.org/markup-compatibility/2006">
              <mc:Choice xmlns:v="urn:schemas-microsoft-com:vml" Requires="v">
                <p:oleObj spid="_x0000_s92362" name="Visio" r:id="rId12" imgW="3546954" imgH="2797416" progId="">
                  <p:embed/>
                </p:oleObj>
              </mc:Choice>
              <mc:Fallback>
                <p:oleObj name="Visio" r:id="rId12" imgW="3546954" imgH="2797416" progId="">
                  <p:embed/>
                  <p:pic>
                    <p:nvPicPr>
                      <p:cNvPr id="0" name="Picture 96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724400" y="1433372"/>
                        <a:ext cx="3546475" cy="2797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 name="Object 30"/>
          <p:cNvGraphicFramePr>
            <a:graphicFrameLocks noChangeAspect="1"/>
          </p:cNvGraphicFramePr>
          <p:nvPr>
            <p:extLst>
              <p:ext uri="{D42A27DB-BD31-4B8C-83A1-F6EECF244321}">
                <p14:modId xmlns:p14="http://schemas.microsoft.com/office/powerpoint/2010/main" val="1475782443"/>
              </p:ext>
            </p:extLst>
          </p:nvPr>
        </p:nvGraphicFramePr>
        <p:xfrm>
          <a:off x="8915400" y="1371600"/>
          <a:ext cx="3698875" cy="2822575"/>
        </p:xfrm>
        <a:graphic>
          <a:graphicData uri="http://schemas.openxmlformats.org/presentationml/2006/ole">
            <mc:AlternateContent xmlns:mc="http://schemas.openxmlformats.org/markup-compatibility/2006">
              <mc:Choice xmlns:v="urn:schemas-microsoft-com:vml" Requires="v">
                <p:oleObj spid="_x0000_s92363" name="Visio" r:id="rId15" imgW="3698660" imgH="2822904" progId="">
                  <p:embed/>
                </p:oleObj>
              </mc:Choice>
              <mc:Fallback>
                <p:oleObj name="Visio" r:id="rId15" imgW="3698660" imgH="2822904" progId="">
                  <p:embed/>
                  <p:pic>
                    <p:nvPicPr>
                      <p:cNvPr id="0" name="Picture 96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915400" y="1371600"/>
                        <a:ext cx="3698875" cy="2822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1931689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p:cNvGraphicFramePr>
            <a:graphicFrameLocks noChangeAspect="1"/>
          </p:cNvGraphicFramePr>
          <p:nvPr>
            <p:extLst>
              <p:ext uri="{D42A27DB-BD31-4B8C-83A1-F6EECF244321}">
                <p14:modId xmlns:p14="http://schemas.microsoft.com/office/powerpoint/2010/main" val="264983995"/>
              </p:ext>
            </p:extLst>
          </p:nvPr>
        </p:nvGraphicFramePr>
        <p:xfrm>
          <a:off x="152400" y="4478338"/>
          <a:ext cx="8075613" cy="2913062"/>
        </p:xfrm>
        <a:graphic>
          <a:graphicData uri="http://schemas.openxmlformats.org/presentationml/2006/ole">
            <mc:AlternateContent xmlns:mc="http://schemas.openxmlformats.org/markup-compatibility/2006">
              <mc:Choice xmlns:v="urn:schemas-microsoft-com:vml" Requires="v">
                <p:oleObj spid="_x0000_s93339" name="Visio" r:id="rId5" imgW="7476199" imgH="2668896" progId="Visio.Drawing.15">
                  <p:embed/>
                </p:oleObj>
              </mc:Choice>
              <mc:Fallback>
                <p:oleObj name="Visio" r:id="rId5" imgW="7476199" imgH="2668896" progId="Visio.Drawing.15">
                  <p:embed/>
                  <p:pic>
                    <p:nvPicPr>
                      <p:cNvPr id="0" name="Picture 919"/>
                      <p:cNvPicPr>
                        <a:picLocks noChangeAspect="1" noChangeArrowheads="1"/>
                      </p:cNvPicPr>
                      <p:nvPr/>
                    </p:nvPicPr>
                    <p:blipFill>
                      <a:blip r:embed="rId6"/>
                      <a:srcRect/>
                      <a:stretch>
                        <a:fillRect/>
                      </a:stretch>
                    </p:blipFill>
                    <p:spPr bwMode="auto">
                      <a:xfrm>
                        <a:off x="152400" y="4478338"/>
                        <a:ext cx="8075613" cy="2913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p:txBody>
          <a:bodyPr/>
          <a:lstStyle/>
          <a:p>
            <a:r>
              <a:rPr lang="en-US" dirty="0"/>
              <a:t>A more practical approach: use </a:t>
            </a:r>
            <a:r>
              <a:rPr lang="en-US" dirty="0" smtClean="0"/>
              <a:t>the typical limit</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6</a:t>
            </a:fld>
            <a:endParaRPr lang="en-US"/>
          </a:p>
        </p:txBody>
      </p:sp>
      <p:sp>
        <p:nvSpPr>
          <p:cNvPr id="10" name="Rounded Rectangle 9"/>
          <p:cNvSpPr/>
          <p:nvPr/>
        </p:nvSpPr>
        <p:spPr>
          <a:xfrm>
            <a:off x="228600" y="1295400"/>
            <a:ext cx="4038600" cy="3124200"/>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stCxn id="10" idx="2"/>
          </p:cNvCxnSpPr>
          <p:nvPr/>
        </p:nvCxnSpPr>
        <p:spPr>
          <a:xfrm>
            <a:off x="2247900" y="4419600"/>
            <a:ext cx="0" cy="83820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3962400" y="4267200"/>
            <a:ext cx="838200" cy="114300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8038620" y="4267200"/>
            <a:ext cx="876780" cy="1177724"/>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8741780" y="1295400"/>
            <a:ext cx="4059820" cy="3124200"/>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4572000" y="1295400"/>
            <a:ext cx="3886200" cy="3124200"/>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graphicFrame>
            <p:nvGraphicFramePr>
              <p:cNvPr id="15" name="Table 14"/>
              <p:cNvGraphicFramePr>
                <a:graphicFrameLocks noGrp="1"/>
              </p:cNvGraphicFramePr>
              <p:nvPr>
                <p:extLst>
                  <p:ext uri="{D42A27DB-BD31-4B8C-83A1-F6EECF244321}">
                    <p14:modId xmlns:p14="http://schemas.microsoft.com/office/powerpoint/2010/main" val="2849521975"/>
                  </p:ext>
                </p:extLst>
              </p:nvPr>
            </p:nvGraphicFramePr>
            <p:xfrm>
              <a:off x="8294225" y="5218735"/>
              <a:ext cx="6128795" cy="1983106"/>
            </p:xfrm>
            <a:graphic>
              <a:graphicData uri="http://schemas.openxmlformats.org/drawingml/2006/table">
                <a:tbl>
                  <a:tblPr firstRow="1" bandRow="1">
                    <a:tableStyleId>{2D5ABB26-0587-4C30-8999-92F81FD0307C}</a:tableStyleId>
                  </a:tblPr>
                  <a:tblGrid>
                    <a:gridCol w="6128795"/>
                  </a:tblGrid>
                  <a:tr h="370840">
                    <a:tc>
                      <a:txBody>
                        <a:bodyPr/>
                        <a:lstStyle/>
                        <a:p>
                          <a:pPr algn="l"/>
                          <a:r>
                            <a:rPr lang="en-US" b="1" dirty="0" smtClean="0">
                              <a:solidFill>
                                <a:schemeClr val="tx1"/>
                              </a:solidFill>
                            </a:rPr>
                            <a:t>Typical offset at</a:t>
                          </a:r>
                          <a:r>
                            <a:rPr lang="en-US" b="1" baseline="0" dirty="0" smtClean="0">
                              <a:solidFill>
                                <a:schemeClr val="tx1"/>
                              </a:solidFill>
                            </a:rPr>
                            <a:t> ADC Input</a:t>
                          </a:r>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a14:m>
                            <m:oMathPara xmlns:m="http://schemas.openxmlformats.org/officeDocument/2006/math">
                              <m:oMathParaPr>
                                <m:jc m:val="left"/>
                              </m:oMathParaPr>
                              <m:oMath xmlns:m="http://schemas.openxmlformats.org/officeDocument/2006/math">
                                <m:sSub>
                                  <m:sSubPr>
                                    <m:ctrlPr>
                                      <a:rPr lang="en-US" i="1" smtClean="0">
                                        <a:latin typeface="Cambria Math"/>
                                      </a:rPr>
                                    </m:ctrlPr>
                                  </m:sSubPr>
                                  <m:e>
                                    <m:r>
                                      <a:rPr lang="en-US" b="0" i="1" smtClean="0">
                                        <a:latin typeface="Cambria Math"/>
                                      </a:rPr>
                                      <m:t>𝑉</m:t>
                                    </m:r>
                                  </m:e>
                                  <m:sub>
                                    <m:r>
                                      <a:rPr lang="en-US" b="0" i="1" smtClean="0">
                                        <a:latin typeface="Cambria Math"/>
                                      </a:rPr>
                                      <m:t>𝑜𝑠𝑇</m:t>
                                    </m:r>
                                  </m:sub>
                                </m:sSub>
                                <m:r>
                                  <a:rPr lang="en-US" b="0" i="1" smtClean="0">
                                    <a:latin typeface="Cambria Math"/>
                                  </a:rPr>
                                  <m:t>=</m:t>
                                </m:r>
                                <m:rad>
                                  <m:radPr>
                                    <m:degHide m:val="on"/>
                                    <m:ctrlPr>
                                      <a:rPr lang="en-US" b="0" i="1" smtClean="0">
                                        <a:latin typeface="Cambria Math"/>
                                      </a:rPr>
                                    </m:ctrlPr>
                                  </m:radPr>
                                  <m:deg/>
                                  <m:e>
                                    <m:sSup>
                                      <m:sSupPr>
                                        <m:ctrlPr>
                                          <a:rPr lang="en-US" b="0" i="1" smtClean="0">
                                            <a:latin typeface="Cambria Math"/>
                                          </a:rPr>
                                        </m:ctrlPr>
                                      </m:sSupPr>
                                      <m:e>
                                        <m:r>
                                          <a:rPr lang="en-US" b="0" i="1" smtClean="0">
                                            <a:latin typeface="Cambria Math"/>
                                          </a:rPr>
                                          <m:t>(</m:t>
                                        </m:r>
                                        <m:sSub>
                                          <m:sSubPr>
                                            <m:ctrlPr>
                                              <a:rPr lang="en-US" b="0" i="1" smtClean="0">
                                                <a:latin typeface="Cambria Math"/>
                                              </a:rPr>
                                            </m:ctrlPr>
                                          </m:sSubPr>
                                          <m:e>
                                            <m:r>
                                              <a:rPr lang="en-US" b="0" i="1" smtClean="0">
                                                <a:latin typeface="Cambria Math"/>
                                              </a:rPr>
                                              <m:t>20</m:t>
                                            </m:r>
                                            <m:r>
                                              <a:rPr lang="en-US" b="0" i="1" smtClean="0">
                                                <a:latin typeface="Cambria Math"/>
                                                <a:ea typeface="Cambria Math"/>
                                              </a:rPr>
                                              <m:t>∙</m:t>
                                            </m:r>
                                            <m:r>
                                              <a:rPr lang="en-US" b="0" i="1" smtClean="0">
                                                <a:latin typeface="Cambria Math"/>
                                              </a:rPr>
                                              <m:t>𝑉</m:t>
                                            </m:r>
                                          </m:e>
                                          <m:sub>
                                            <m:r>
                                              <a:rPr lang="en-US" b="0" i="1" smtClean="0">
                                                <a:latin typeface="Cambria Math"/>
                                              </a:rPr>
                                              <m:t>𝑜𝑠𝐼𝑁𝐴</m:t>
                                            </m:r>
                                          </m:sub>
                                        </m:sSub>
                                        <m:r>
                                          <a:rPr lang="en-US" b="0" i="1" smtClean="0">
                                            <a:latin typeface="Cambria Math"/>
                                          </a:rPr>
                                          <m:t>)</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m:t>
                                        </m:r>
                                        <m:sSub>
                                          <m:sSubPr>
                                            <m:ctrlPr>
                                              <a:rPr lang="en-US" b="0" i="1" smtClean="0">
                                                <a:latin typeface="Cambria Math"/>
                                              </a:rPr>
                                            </m:ctrlPr>
                                          </m:sSubPr>
                                          <m:e>
                                            <m:r>
                                              <a:rPr lang="en-US" b="0" i="1" smtClean="0">
                                                <a:latin typeface="Cambria Math"/>
                                              </a:rPr>
                                              <m:t>𝑉</m:t>
                                            </m:r>
                                          </m:e>
                                          <m:sub>
                                            <m:r>
                                              <a:rPr lang="en-US" b="0" i="1" smtClean="0">
                                                <a:latin typeface="Cambria Math"/>
                                              </a:rPr>
                                              <m:t>𝑜𝑠𝑂𝑃𝐴</m:t>
                                            </m:r>
                                          </m:sub>
                                        </m:sSub>
                                        <m:r>
                                          <a:rPr lang="en-US" b="0" i="1" smtClean="0">
                                            <a:latin typeface="Cambria Math"/>
                                          </a:rPr>
                                          <m:t>)</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m:t>
                                        </m:r>
                                        <m:sSub>
                                          <m:sSubPr>
                                            <m:ctrlPr>
                                              <a:rPr lang="en-US" b="0" i="1" smtClean="0">
                                                <a:latin typeface="Cambria Math"/>
                                              </a:rPr>
                                            </m:ctrlPr>
                                          </m:sSubPr>
                                          <m:e>
                                            <m:r>
                                              <a:rPr lang="en-US" b="0" i="1" smtClean="0">
                                                <a:latin typeface="Cambria Math"/>
                                              </a:rPr>
                                              <m:t>𝑉</m:t>
                                            </m:r>
                                          </m:e>
                                          <m:sub>
                                            <m:r>
                                              <a:rPr lang="en-US" b="0" i="1" smtClean="0">
                                                <a:latin typeface="Cambria Math"/>
                                              </a:rPr>
                                              <m:t>𝑜𝑠𝐴𝐷𝑆</m:t>
                                            </m:r>
                                          </m:sub>
                                        </m:sSub>
                                        <m:r>
                                          <a:rPr lang="en-US" b="0" i="1" smtClean="0">
                                            <a:latin typeface="Cambria Math"/>
                                          </a:rPr>
                                          <m:t>)</m:t>
                                        </m:r>
                                      </m:e>
                                      <m:sup>
                                        <m:r>
                                          <a:rPr lang="en-US" b="0" i="1" smtClean="0">
                                            <a:latin typeface="Cambria Math"/>
                                          </a:rPr>
                                          <m:t>2</m:t>
                                        </m:r>
                                      </m:sup>
                                    </m:sSup>
                                  </m:e>
                                </m:rad>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i="1" smtClean="0">
                                        <a:latin typeface="Cambria Math"/>
                                      </a:rPr>
                                    </m:ctrlPr>
                                  </m:sSubPr>
                                  <m:e>
                                    <m:r>
                                      <a:rPr lang="en-US" b="0" i="1" smtClean="0">
                                        <a:latin typeface="Cambria Math"/>
                                      </a:rPr>
                                      <m:t>𝑉</m:t>
                                    </m:r>
                                  </m:e>
                                  <m:sub>
                                    <m:r>
                                      <a:rPr lang="en-US" b="0" i="1" smtClean="0">
                                        <a:latin typeface="Cambria Math"/>
                                      </a:rPr>
                                      <m:t>𝑜𝑠𝑇</m:t>
                                    </m:r>
                                  </m:sub>
                                </m:sSub>
                                <m:r>
                                  <a:rPr lang="en-US" b="0" i="1" smtClean="0">
                                    <a:latin typeface="Cambria Math"/>
                                  </a:rPr>
                                  <m:t>=</m:t>
                                </m:r>
                                <m:rad>
                                  <m:radPr>
                                    <m:degHide m:val="on"/>
                                    <m:ctrlPr>
                                      <a:rPr lang="en-US" b="0" i="1" smtClean="0">
                                        <a:latin typeface="Cambria Math"/>
                                      </a:rPr>
                                    </m:ctrlPr>
                                  </m:radPr>
                                  <m:deg/>
                                  <m:e>
                                    <m:sSup>
                                      <m:sSupPr>
                                        <m:ctrlPr>
                                          <a:rPr lang="en-US" b="0" i="1" smtClean="0">
                                            <a:latin typeface="Cambria Math"/>
                                          </a:rPr>
                                        </m:ctrlPr>
                                      </m:sSupPr>
                                      <m:e>
                                        <m:r>
                                          <a:rPr lang="en-US" b="0" i="1" smtClean="0">
                                            <a:latin typeface="Cambria Math"/>
                                          </a:rPr>
                                          <m:t>(20</m:t>
                                        </m:r>
                                        <m:r>
                                          <a:rPr lang="en-US" b="0" i="1" smtClean="0">
                                            <a:latin typeface="Cambria Math"/>
                                            <a:ea typeface="Cambria Math"/>
                                          </a:rPr>
                                          <m:t>∙80</m:t>
                                        </m:r>
                                        <m:r>
                                          <a:rPr lang="en-US" b="0" i="1" smtClean="0">
                                            <a:latin typeface="Cambria Math"/>
                                            <a:ea typeface="Cambria Math"/>
                                          </a:rPr>
                                          <m:t>𝜇</m:t>
                                        </m:r>
                                        <m:r>
                                          <a:rPr lang="en-US" b="0" i="1" smtClean="0">
                                            <a:latin typeface="Cambria Math"/>
                                            <a:ea typeface="Cambria Math"/>
                                          </a:rPr>
                                          <m:t>𝑉</m:t>
                                        </m:r>
                                        <m:r>
                                          <a:rPr lang="en-US" b="0" i="1" smtClean="0">
                                            <a:latin typeface="Cambria Math"/>
                                          </a:rPr>
                                          <m:t>)</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(40</m:t>
                                        </m:r>
                                        <m:r>
                                          <a:rPr lang="en-US" b="0" i="1" smtClean="0">
                                            <a:latin typeface="Cambria Math"/>
                                            <a:ea typeface="Cambria Math"/>
                                          </a:rPr>
                                          <m:t>𝜇</m:t>
                                        </m:r>
                                        <m:r>
                                          <a:rPr lang="en-US" b="0" i="1" smtClean="0">
                                            <a:latin typeface="Cambria Math"/>
                                            <a:ea typeface="Cambria Math"/>
                                          </a:rPr>
                                          <m:t>𝑉</m:t>
                                        </m:r>
                                        <m:r>
                                          <a:rPr lang="en-US" b="0" i="1" smtClean="0">
                                            <a:latin typeface="Cambria Math"/>
                                          </a:rPr>
                                          <m:t>)</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(1</m:t>
                                        </m:r>
                                        <m:r>
                                          <a:rPr lang="en-US" b="0" i="1" smtClean="0">
                                            <a:latin typeface="Cambria Math"/>
                                          </a:rPr>
                                          <m:t>𝑚𝑉</m:t>
                                        </m:r>
                                        <m:r>
                                          <a:rPr lang="en-US" b="0" i="1" smtClean="0">
                                            <a:latin typeface="Cambria Math"/>
                                          </a:rPr>
                                          <m:t>)</m:t>
                                        </m:r>
                                      </m:e>
                                      <m:sup>
                                        <m:r>
                                          <a:rPr lang="en-US" b="0" i="1" smtClean="0">
                                            <a:latin typeface="Cambria Math"/>
                                          </a:rPr>
                                          <m:t>2</m:t>
                                        </m:r>
                                      </m:sup>
                                    </m:sSup>
                                  </m:e>
                                </m:rad>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i="1" smtClean="0">
                                        <a:latin typeface="Cambria Math"/>
                                      </a:rPr>
                                    </m:ctrlPr>
                                  </m:sSubPr>
                                  <m:e>
                                    <m:r>
                                      <a:rPr lang="en-US" b="0" i="1" smtClean="0">
                                        <a:latin typeface="Cambria Math"/>
                                      </a:rPr>
                                      <m:t>𝑉</m:t>
                                    </m:r>
                                  </m:e>
                                  <m:sub>
                                    <m:r>
                                      <a:rPr lang="en-US" b="0" i="1" smtClean="0">
                                        <a:latin typeface="Cambria Math"/>
                                      </a:rPr>
                                      <m:t>𝑜𝑠𝑇</m:t>
                                    </m:r>
                                  </m:sub>
                                </m:sSub>
                                <m:r>
                                  <a:rPr lang="en-US" b="0" i="1" smtClean="0">
                                    <a:latin typeface="Cambria Math"/>
                                  </a:rPr>
                                  <m:t>=</m:t>
                                </m:r>
                                <m:r>
                                  <a:rPr lang="en-US" b="0" i="1" smtClean="0">
                                    <a:latin typeface="Cambria Math"/>
                                    <a:ea typeface="Cambria Math"/>
                                  </a:rPr>
                                  <m:t>1.887</m:t>
                                </m:r>
                                <m:r>
                                  <a:rPr lang="en-US" b="0" i="1" smtClean="0">
                                    <a:latin typeface="Cambria Math"/>
                                    <a:ea typeface="Cambria Math"/>
                                  </a:rPr>
                                  <m:t>𝑚𝑉</m:t>
                                </m:r>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mc:Choice>
        <mc:Fallback xmlns="">
          <p:graphicFrame>
            <p:nvGraphicFramePr>
              <p:cNvPr id="15" name="Table 14"/>
              <p:cNvGraphicFramePr>
                <a:graphicFrameLocks noGrp="1"/>
              </p:cNvGraphicFramePr>
              <p:nvPr>
                <p:extLst>
                  <p:ext uri="{D42A27DB-BD31-4B8C-83A1-F6EECF244321}">
                    <p14:modId xmlns:a14="http://schemas.microsoft.com/office/drawing/2010/main" xmlns="" xmlns:p14="http://schemas.microsoft.com/office/powerpoint/2010/main" val="2849521975"/>
                  </p:ext>
                </p:extLst>
              </p:nvPr>
            </p:nvGraphicFramePr>
            <p:xfrm>
              <a:off x="8294225" y="5218735"/>
              <a:ext cx="6128795" cy="1983106"/>
            </p:xfrm>
            <a:graphic>
              <a:graphicData uri="http://schemas.openxmlformats.org/drawingml/2006/table">
                <a:tbl>
                  <a:tblPr firstRow="1" bandRow="1">
                    <a:tableStyleId>{2D5ABB26-0587-4C30-8999-92F81FD0307C}</a:tableStyleId>
                  </a:tblPr>
                  <a:tblGrid>
                    <a:gridCol w="6128795"/>
                  </a:tblGrid>
                  <a:tr h="457200">
                    <a:tc>
                      <a:txBody>
                        <a:bodyPr/>
                        <a:lstStyle/>
                        <a:p>
                          <a:pPr algn="l"/>
                          <a:r>
                            <a:rPr lang="en-US" b="1" dirty="0" smtClean="0">
                              <a:solidFill>
                                <a:schemeClr val="tx1"/>
                              </a:solidFill>
                            </a:rPr>
                            <a:t>Typical offset at</a:t>
                          </a:r>
                          <a:r>
                            <a:rPr lang="en-US" b="1" baseline="0" dirty="0" smtClean="0">
                              <a:solidFill>
                                <a:schemeClr val="tx1"/>
                              </a:solidFill>
                            </a:rPr>
                            <a:t> ADC Input</a:t>
                          </a:r>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353">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7"/>
                          <a:stretch>
                            <a:fillRect l="-100" t="-93182" b="-187500"/>
                          </a:stretch>
                        </a:blipFill>
                      </a:tcPr>
                    </a:tc>
                  </a:tr>
                  <a:tr h="534353">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7"/>
                          <a:stretch>
                            <a:fillRect l="-100" t="-195402" b="-89655"/>
                          </a:stretch>
                        </a:blipFill>
                      </a:tcPr>
                    </a:tc>
                  </a:tr>
                  <a:tr h="4572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7"/>
                          <a:stretch>
                            <a:fillRect l="-100" t="-342667" b="-4000"/>
                          </a:stretch>
                        </a:blipFill>
                      </a:tcPr>
                    </a:tc>
                  </a:tr>
                </a:tbl>
              </a:graphicData>
            </a:graphic>
          </p:graphicFrame>
        </mc:Fallback>
      </mc:AlternateContent>
      <p:graphicFrame>
        <p:nvGraphicFramePr>
          <p:cNvPr id="5" name="Object 4"/>
          <p:cNvGraphicFramePr>
            <a:graphicFrameLocks noChangeAspect="1"/>
          </p:cNvGraphicFramePr>
          <p:nvPr>
            <p:extLst>
              <p:ext uri="{D42A27DB-BD31-4B8C-83A1-F6EECF244321}">
                <p14:modId xmlns:p14="http://schemas.microsoft.com/office/powerpoint/2010/main" val="3251235818"/>
              </p:ext>
            </p:extLst>
          </p:nvPr>
        </p:nvGraphicFramePr>
        <p:xfrm>
          <a:off x="4767263" y="1548606"/>
          <a:ext cx="3497262" cy="2646363"/>
        </p:xfrm>
        <a:graphic>
          <a:graphicData uri="http://schemas.openxmlformats.org/presentationml/2006/ole">
            <mc:AlternateContent xmlns:mc="http://schemas.openxmlformats.org/markup-compatibility/2006">
              <mc:Choice xmlns:v="urn:schemas-microsoft-com:vml" Requires="v">
                <p:oleObj spid="_x0000_s93340" name="Visio" r:id="rId9" imgW="3497249" imgH="2646648" progId="Visio.Drawing.15">
                  <p:embed/>
                </p:oleObj>
              </mc:Choice>
              <mc:Fallback>
                <p:oleObj name="Visio" r:id="rId9" imgW="3497249" imgH="2646648" progId="Visio.Drawing.15">
                  <p:embed/>
                  <p:pic>
                    <p:nvPicPr>
                      <p:cNvPr id="0" name="Picture 92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67263" y="1548606"/>
                        <a:ext cx="3497262" cy="2646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239130174"/>
              </p:ext>
            </p:extLst>
          </p:nvPr>
        </p:nvGraphicFramePr>
        <p:xfrm>
          <a:off x="561975" y="1548606"/>
          <a:ext cx="3517900" cy="2767013"/>
        </p:xfrm>
        <a:graphic>
          <a:graphicData uri="http://schemas.openxmlformats.org/presentationml/2006/ole">
            <mc:AlternateContent xmlns:mc="http://schemas.openxmlformats.org/markup-compatibility/2006">
              <mc:Choice xmlns:v="urn:schemas-microsoft-com:vml" Requires="v">
                <p:oleObj spid="_x0000_s93341" name="Visio" r:id="rId12" imgW="3517563" imgH="2766960" progId="">
                  <p:embed/>
                </p:oleObj>
              </mc:Choice>
              <mc:Fallback>
                <p:oleObj name="Visio" r:id="rId12" imgW="3517563" imgH="2766960" progId="">
                  <p:embed/>
                  <p:pic>
                    <p:nvPicPr>
                      <p:cNvPr id="0" name="Picture 92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61975" y="1548606"/>
                        <a:ext cx="3517900" cy="2767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463618146"/>
              </p:ext>
            </p:extLst>
          </p:nvPr>
        </p:nvGraphicFramePr>
        <p:xfrm>
          <a:off x="8915400" y="1548606"/>
          <a:ext cx="3705225" cy="2617787"/>
        </p:xfrm>
        <a:graphic>
          <a:graphicData uri="http://schemas.openxmlformats.org/presentationml/2006/ole">
            <mc:AlternateContent xmlns:mc="http://schemas.openxmlformats.org/markup-compatibility/2006">
              <mc:Choice xmlns:v="urn:schemas-microsoft-com:vml" Requires="v">
                <p:oleObj spid="_x0000_s93342" name="Visio" r:id="rId15" imgW="3705143" imgH="2618136" progId="Visio.Drawing.15">
                  <p:embed/>
                </p:oleObj>
              </mc:Choice>
              <mc:Fallback>
                <p:oleObj name="Visio" r:id="rId15" imgW="3705143" imgH="2618136" progId="Visio.Drawing.15">
                  <p:embed/>
                  <p:pic>
                    <p:nvPicPr>
                      <p:cNvPr id="0" name=""/>
                      <p:cNvPicPr/>
                      <p:nvPr/>
                    </p:nvPicPr>
                    <p:blipFill>
                      <a:blip r:embed="rId16"/>
                      <a:stretch>
                        <a:fillRect/>
                      </a:stretch>
                    </p:blipFill>
                    <p:spPr>
                      <a:xfrm>
                        <a:off x="8915400" y="1548606"/>
                        <a:ext cx="3705225" cy="2617787"/>
                      </a:xfrm>
                      <a:prstGeom prst="rect">
                        <a:avLst/>
                      </a:prstGeom>
                    </p:spPr>
                  </p:pic>
                </p:oleObj>
              </mc:Fallback>
            </mc:AlternateContent>
          </a:graphicData>
        </a:graphic>
      </p:graphicFrame>
    </p:spTree>
    <p:extLst>
      <p:ext uri="{BB962C8B-B14F-4D97-AF65-F5344CB8AC3E}">
        <p14:creationId xmlns:p14="http://schemas.microsoft.com/office/powerpoint/2010/main" val="3869141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more practical approach: use typical</a:t>
            </a:r>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7</a:t>
            </a:fld>
            <a:endParaRPr lang="en-US"/>
          </a:p>
        </p:txBody>
      </p:sp>
      <p:sp>
        <p:nvSpPr>
          <p:cNvPr id="24" name="Rounded Rectangle 23"/>
          <p:cNvSpPr/>
          <p:nvPr/>
        </p:nvSpPr>
        <p:spPr>
          <a:xfrm>
            <a:off x="8534400" y="1107310"/>
            <a:ext cx="5867400" cy="3845689"/>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graphicFrame>
            <p:nvGraphicFramePr>
              <p:cNvPr id="15" name="Table 14"/>
              <p:cNvGraphicFramePr>
                <a:graphicFrameLocks noGrp="1"/>
              </p:cNvGraphicFramePr>
              <p:nvPr>
                <p:extLst>
                  <p:ext uri="{D42A27DB-BD31-4B8C-83A1-F6EECF244321}">
                    <p14:modId xmlns:p14="http://schemas.microsoft.com/office/powerpoint/2010/main" val="3866511643"/>
                  </p:ext>
                </p:extLst>
              </p:nvPr>
            </p:nvGraphicFramePr>
            <p:xfrm>
              <a:off x="8294225" y="5218735"/>
              <a:ext cx="6128795" cy="1983106"/>
            </p:xfrm>
            <a:graphic>
              <a:graphicData uri="http://schemas.openxmlformats.org/drawingml/2006/table">
                <a:tbl>
                  <a:tblPr firstRow="1" bandRow="1">
                    <a:tableStyleId>{2D5ABB26-0587-4C30-8999-92F81FD0307C}</a:tableStyleId>
                  </a:tblPr>
                  <a:tblGrid>
                    <a:gridCol w="6128795"/>
                  </a:tblGrid>
                  <a:tr h="370840">
                    <a:tc>
                      <a:txBody>
                        <a:bodyPr/>
                        <a:lstStyle/>
                        <a:p>
                          <a:pPr algn="l"/>
                          <a:r>
                            <a:rPr lang="en-US" b="1" dirty="0" smtClean="0">
                              <a:solidFill>
                                <a:schemeClr val="tx1"/>
                              </a:solidFill>
                            </a:rPr>
                            <a:t>Typical offset at</a:t>
                          </a:r>
                          <a:r>
                            <a:rPr lang="en-US" b="1" baseline="0" dirty="0" smtClean="0">
                              <a:solidFill>
                                <a:schemeClr val="tx1"/>
                              </a:solidFill>
                            </a:rPr>
                            <a:t> ADC Input</a:t>
                          </a:r>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a14:m>
                            <m:oMathPara xmlns:m="http://schemas.openxmlformats.org/officeDocument/2006/math">
                              <m:oMathParaPr>
                                <m:jc m:val="left"/>
                              </m:oMathParaPr>
                              <m:oMath xmlns:m="http://schemas.openxmlformats.org/officeDocument/2006/math">
                                <m:sSub>
                                  <m:sSubPr>
                                    <m:ctrlPr>
                                      <a:rPr lang="en-US" i="1" smtClean="0">
                                        <a:latin typeface="Cambria Math"/>
                                      </a:rPr>
                                    </m:ctrlPr>
                                  </m:sSubPr>
                                  <m:e>
                                    <m:r>
                                      <a:rPr lang="en-US" b="0" i="1" smtClean="0">
                                        <a:latin typeface="Cambria Math"/>
                                      </a:rPr>
                                      <m:t>𝑉</m:t>
                                    </m:r>
                                  </m:e>
                                  <m:sub>
                                    <m:r>
                                      <a:rPr lang="en-US" b="0" i="1" smtClean="0">
                                        <a:latin typeface="Cambria Math"/>
                                      </a:rPr>
                                      <m:t>𝑜𝑠𝑇</m:t>
                                    </m:r>
                                  </m:sub>
                                </m:sSub>
                                <m:r>
                                  <a:rPr lang="en-US" b="0" i="1" smtClean="0">
                                    <a:latin typeface="Cambria Math"/>
                                  </a:rPr>
                                  <m:t>=</m:t>
                                </m:r>
                                <m:rad>
                                  <m:radPr>
                                    <m:degHide m:val="on"/>
                                    <m:ctrlPr>
                                      <a:rPr lang="en-US" b="0" i="1" smtClean="0">
                                        <a:latin typeface="Cambria Math"/>
                                      </a:rPr>
                                    </m:ctrlPr>
                                  </m:radPr>
                                  <m:deg/>
                                  <m:e>
                                    <m:sSup>
                                      <m:sSupPr>
                                        <m:ctrlPr>
                                          <a:rPr lang="en-US" b="0" i="1" smtClean="0">
                                            <a:latin typeface="Cambria Math"/>
                                          </a:rPr>
                                        </m:ctrlPr>
                                      </m:sSupPr>
                                      <m:e>
                                        <m:r>
                                          <a:rPr lang="en-US" b="0" i="1" smtClean="0">
                                            <a:latin typeface="Cambria Math"/>
                                          </a:rPr>
                                          <m:t>(</m:t>
                                        </m:r>
                                        <m:sSub>
                                          <m:sSubPr>
                                            <m:ctrlPr>
                                              <a:rPr lang="en-US" b="0" i="1" smtClean="0">
                                                <a:latin typeface="Cambria Math"/>
                                              </a:rPr>
                                            </m:ctrlPr>
                                          </m:sSubPr>
                                          <m:e>
                                            <m:r>
                                              <a:rPr lang="en-US" b="0" i="1" smtClean="0">
                                                <a:latin typeface="Cambria Math"/>
                                              </a:rPr>
                                              <m:t>20</m:t>
                                            </m:r>
                                            <m:r>
                                              <a:rPr lang="en-US" b="0" i="1" smtClean="0">
                                                <a:latin typeface="Cambria Math"/>
                                                <a:ea typeface="Cambria Math"/>
                                              </a:rPr>
                                              <m:t>∙</m:t>
                                            </m:r>
                                            <m:r>
                                              <a:rPr lang="en-US" b="0" i="1" smtClean="0">
                                                <a:latin typeface="Cambria Math"/>
                                              </a:rPr>
                                              <m:t>𝑉</m:t>
                                            </m:r>
                                          </m:e>
                                          <m:sub>
                                            <m:r>
                                              <a:rPr lang="en-US" b="0" i="1" smtClean="0">
                                                <a:latin typeface="Cambria Math"/>
                                              </a:rPr>
                                              <m:t>𝑜𝑠𝐼𝑁𝐴</m:t>
                                            </m:r>
                                          </m:sub>
                                        </m:sSub>
                                        <m:r>
                                          <a:rPr lang="en-US" b="0" i="1" smtClean="0">
                                            <a:latin typeface="Cambria Math"/>
                                          </a:rPr>
                                          <m:t>)</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m:t>
                                        </m:r>
                                        <m:sSub>
                                          <m:sSubPr>
                                            <m:ctrlPr>
                                              <a:rPr lang="en-US" b="0" i="1" smtClean="0">
                                                <a:latin typeface="Cambria Math"/>
                                              </a:rPr>
                                            </m:ctrlPr>
                                          </m:sSubPr>
                                          <m:e>
                                            <m:r>
                                              <a:rPr lang="en-US" b="0" i="1" smtClean="0">
                                                <a:latin typeface="Cambria Math"/>
                                              </a:rPr>
                                              <m:t>𝑉</m:t>
                                            </m:r>
                                          </m:e>
                                          <m:sub>
                                            <m:r>
                                              <a:rPr lang="en-US" b="0" i="1" smtClean="0">
                                                <a:latin typeface="Cambria Math"/>
                                              </a:rPr>
                                              <m:t>𝑜𝑠𝑂𝑃𝐴</m:t>
                                            </m:r>
                                          </m:sub>
                                        </m:sSub>
                                        <m:r>
                                          <a:rPr lang="en-US" b="0" i="1" smtClean="0">
                                            <a:latin typeface="Cambria Math"/>
                                          </a:rPr>
                                          <m:t>)</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m:t>
                                        </m:r>
                                        <m:sSub>
                                          <m:sSubPr>
                                            <m:ctrlPr>
                                              <a:rPr lang="en-US" b="0" i="1" smtClean="0">
                                                <a:latin typeface="Cambria Math"/>
                                              </a:rPr>
                                            </m:ctrlPr>
                                          </m:sSubPr>
                                          <m:e>
                                            <m:r>
                                              <a:rPr lang="en-US" b="0" i="1" smtClean="0">
                                                <a:latin typeface="Cambria Math"/>
                                              </a:rPr>
                                              <m:t>𝑉</m:t>
                                            </m:r>
                                          </m:e>
                                          <m:sub>
                                            <m:r>
                                              <a:rPr lang="en-US" b="0" i="1" smtClean="0">
                                                <a:latin typeface="Cambria Math"/>
                                              </a:rPr>
                                              <m:t>𝑜𝑠𝐴𝐷𝑆</m:t>
                                            </m:r>
                                          </m:sub>
                                        </m:sSub>
                                        <m:r>
                                          <a:rPr lang="en-US" b="0" i="1" smtClean="0">
                                            <a:latin typeface="Cambria Math"/>
                                          </a:rPr>
                                          <m:t>)</m:t>
                                        </m:r>
                                      </m:e>
                                      <m:sup>
                                        <m:r>
                                          <a:rPr lang="en-US" b="0" i="1" smtClean="0">
                                            <a:latin typeface="Cambria Math"/>
                                          </a:rPr>
                                          <m:t>2</m:t>
                                        </m:r>
                                      </m:sup>
                                    </m:sSup>
                                  </m:e>
                                </m:rad>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i="1" smtClean="0">
                                        <a:latin typeface="Cambria Math"/>
                                      </a:rPr>
                                    </m:ctrlPr>
                                  </m:sSubPr>
                                  <m:e>
                                    <m:r>
                                      <a:rPr lang="en-US" b="0" i="1" smtClean="0">
                                        <a:latin typeface="Cambria Math"/>
                                      </a:rPr>
                                      <m:t>𝑉</m:t>
                                    </m:r>
                                  </m:e>
                                  <m:sub>
                                    <m:r>
                                      <a:rPr lang="en-US" b="0" i="1" smtClean="0">
                                        <a:latin typeface="Cambria Math"/>
                                      </a:rPr>
                                      <m:t>𝑜𝑠𝑇</m:t>
                                    </m:r>
                                  </m:sub>
                                </m:sSub>
                                <m:r>
                                  <a:rPr lang="en-US" b="0" i="1" smtClean="0">
                                    <a:latin typeface="Cambria Math"/>
                                  </a:rPr>
                                  <m:t>=</m:t>
                                </m:r>
                                <m:rad>
                                  <m:radPr>
                                    <m:degHide m:val="on"/>
                                    <m:ctrlPr>
                                      <a:rPr lang="en-US" b="0" i="1" smtClean="0">
                                        <a:latin typeface="Cambria Math"/>
                                      </a:rPr>
                                    </m:ctrlPr>
                                  </m:radPr>
                                  <m:deg/>
                                  <m:e>
                                    <m:sSup>
                                      <m:sSupPr>
                                        <m:ctrlPr>
                                          <a:rPr lang="en-US" b="0" i="1" smtClean="0">
                                            <a:latin typeface="Cambria Math"/>
                                          </a:rPr>
                                        </m:ctrlPr>
                                      </m:sSupPr>
                                      <m:e>
                                        <m:r>
                                          <a:rPr lang="en-US" b="0" i="1" smtClean="0">
                                            <a:latin typeface="Cambria Math"/>
                                          </a:rPr>
                                          <m:t>(20</m:t>
                                        </m:r>
                                        <m:r>
                                          <a:rPr lang="en-US" b="0" i="1" smtClean="0">
                                            <a:latin typeface="Cambria Math"/>
                                            <a:ea typeface="Cambria Math"/>
                                          </a:rPr>
                                          <m:t>∙80</m:t>
                                        </m:r>
                                        <m:r>
                                          <a:rPr lang="en-US" b="0" i="1" smtClean="0">
                                            <a:latin typeface="Cambria Math"/>
                                            <a:ea typeface="Cambria Math"/>
                                          </a:rPr>
                                          <m:t>𝜇</m:t>
                                        </m:r>
                                        <m:r>
                                          <a:rPr lang="en-US" b="0" i="1" smtClean="0">
                                            <a:latin typeface="Cambria Math"/>
                                            <a:ea typeface="Cambria Math"/>
                                          </a:rPr>
                                          <m:t>𝑉</m:t>
                                        </m:r>
                                        <m:r>
                                          <a:rPr lang="en-US" b="0" i="1" smtClean="0">
                                            <a:latin typeface="Cambria Math"/>
                                          </a:rPr>
                                          <m:t>)</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(40</m:t>
                                        </m:r>
                                        <m:r>
                                          <a:rPr lang="en-US" b="0" i="1" smtClean="0">
                                            <a:latin typeface="Cambria Math"/>
                                            <a:ea typeface="Cambria Math"/>
                                          </a:rPr>
                                          <m:t>𝜇</m:t>
                                        </m:r>
                                        <m:r>
                                          <a:rPr lang="en-US" b="0" i="1" smtClean="0">
                                            <a:latin typeface="Cambria Math"/>
                                            <a:ea typeface="Cambria Math"/>
                                          </a:rPr>
                                          <m:t>𝑉</m:t>
                                        </m:r>
                                        <m:r>
                                          <a:rPr lang="en-US" b="0" i="1" smtClean="0">
                                            <a:latin typeface="Cambria Math"/>
                                          </a:rPr>
                                          <m:t>)</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(1</m:t>
                                        </m:r>
                                        <m:r>
                                          <a:rPr lang="en-US" b="0" i="1" smtClean="0">
                                            <a:latin typeface="Cambria Math"/>
                                          </a:rPr>
                                          <m:t>𝑚𝑉</m:t>
                                        </m:r>
                                        <m:r>
                                          <a:rPr lang="en-US" b="0" i="1" smtClean="0">
                                            <a:latin typeface="Cambria Math"/>
                                          </a:rPr>
                                          <m:t>)</m:t>
                                        </m:r>
                                      </m:e>
                                      <m:sup>
                                        <m:r>
                                          <a:rPr lang="en-US" b="0" i="1" smtClean="0">
                                            <a:latin typeface="Cambria Math"/>
                                          </a:rPr>
                                          <m:t>2</m:t>
                                        </m:r>
                                      </m:sup>
                                    </m:sSup>
                                  </m:e>
                                </m:rad>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i="1" smtClean="0">
                                        <a:latin typeface="Cambria Math"/>
                                      </a:rPr>
                                    </m:ctrlPr>
                                  </m:sSubPr>
                                  <m:e>
                                    <m:r>
                                      <a:rPr lang="en-US" b="0" i="1" smtClean="0">
                                        <a:latin typeface="Cambria Math"/>
                                      </a:rPr>
                                      <m:t>𝑉</m:t>
                                    </m:r>
                                  </m:e>
                                  <m:sub>
                                    <m:r>
                                      <a:rPr lang="en-US" b="0" i="1" smtClean="0">
                                        <a:latin typeface="Cambria Math"/>
                                      </a:rPr>
                                      <m:t>𝑜𝑠𝑇</m:t>
                                    </m:r>
                                  </m:sub>
                                </m:sSub>
                                <m:r>
                                  <a:rPr lang="en-US" b="0" i="1" smtClean="0">
                                    <a:latin typeface="Cambria Math"/>
                                  </a:rPr>
                                  <m:t>=</m:t>
                                </m:r>
                                <m:r>
                                  <a:rPr lang="en-US" b="0" i="1" smtClean="0">
                                    <a:latin typeface="Cambria Math"/>
                                    <a:ea typeface="Cambria Math"/>
                                  </a:rPr>
                                  <m:t>1.887</m:t>
                                </m:r>
                                <m:r>
                                  <a:rPr lang="en-US" b="0" i="1" smtClean="0">
                                    <a:latin typeface="Cambria Math"/>
                                    <a:ea typeface="Cambria Math"/>
                                  </a:rPr>
                                  <m:t>𝑚𝑉</m:t>
                                </m:r>
                              </m:oMath>
                            </m:oMathPara>
                          </a14:m>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mc:Choice>
        <mc:Fallback xmlns="">
          <p:graphicFrame>
            <p:nvGraphicFramePr>
              <p:cNvPr id="15" name="Table 14"/>
              <p:cNvGraphicFramePr>
                <a:graphicFrameLocks noGrp="1"/>
              </p:cNvGraphicFramePr>
              <p:nvPr>
                <p:extLst>
                  <p:ext uri="{D42A27DB-BD31-4B8C-83A1-F6EECF244321}">
                    <p14:modId xmlns:a14="http://schemas.microsoft.com/office/drawing/2010/main" xmlns="" xmlns:p14="http://schemas.microsoft.com/office/powerpoint/2010/main" val="3866511643"/>
                  </p:ext>
                </p:extLst>
              </p:nvPr>
            </p:nvGraphicFramePr>
            <p:xfrm>
              <a:off x="8294225" y="5218735"/>
              <a:ext cx="6128795" cy="1983106"/>
            </p:xfrm>
            <a:graphic>
              <a:graphicData uri="http://schemas.openxmlformats.org/drawingml/2006/table">
                <a:tbl>
                  <a:tblPr firstRow="1" bandRow="1">
                    <a:tableStyleId>{2D5ABB26-0587-4C30-8999-92F81FD0307C}</a:tableStyleId>
                  </a:tblPr>
                  <a:tblGrid>
                    <a:gridCol w="6128795"/>
                  </a:tblGrid>
                  <a:tr h="457200">
                    <a:tc>
                      <a:txBody>
                        <a:bodyPr/>
                        <a:lstStyle/>
                        <a:p>
                          <a:pPr algn="l"/>
                          <a:r>
                            <a:rPr lang="en-US" b="1" dirty="0" smtClean="0">
                              <a:solidFill>
                                <a:schemeClr val="tx1"/>
                              </a:solidFill>
                            </a:rPr>
                            <a:t>Typical offset at</a:t>
                          </a:r>
                          <a:r>
                            <a:rPr lang="en-US" b="1" baseline="0" dirty="0" smtClean="0">
                              <a:solidFill>
                                <a:schemeClr val="tx1"/>
                              </a:solidFill>
                            </a:rPr>
                            <a:t> ADC Input</a:t>
                          </a:r>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4353">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4"/>
                          <a:stretch>
                            <a:fillRect l="-100" t="-93182" b="-187500"/>
                          </a:stretch>
                        </a:blipFill>
                      </a:tcPr>
                    </a:tc>
                  </a:tr>
                  <a:tr h="534353">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4"/>
                          <a:stretch>
                            <a:fillRect l="-100" t="-195402" b="-89655"/>
                          </a:stretch>
                        </a:blipFill>
                      </a:tcPr>
                    </a:tc>
                  </a:tr>
                  <a:tr h="4572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4"/>
                          <a:stretch>
                            <a:fillRect l="-100" t="-342667" b="-4000"/>
                          </a:stretch>
                        </a:blipFill>
                      </a:tcPr>
                    </a:tc>
                  </a:tr>
                </a:tbl>
              </a:graphicData>
            </a:graphic>
          </p:graphicFrame>
        </mc:Fallback>
      </mc:AlternateContent>
      <p:graphicFrame>
        <p:nvGraphicFramePr>
          <p:cNvPr id="27" name="Object 26"/>
          <p:cNvGraphicFramePr>
            <a:graphicFrameLocks noChangeAspect="1"/>
          </p:cNvGraphicFramePr>
          <p:nvPr>
            <p:extLst>
              <p:ext uri="{D42A27DB-BD31-4B8C-83A1-F6EECF244321}">
                <p14:modId xmlns:p14="http://schemas.microsoft.com/office/powerpoint/2010/main" val="3411224000"/>
              </p:ext>
            </p:extLst>
          </p:nvPr>
        </p:nvGraphicFramePr>
        <p:xfrm>
          <a:off x="9089675" y="1219200"/>
          <a:ext cx="5083525" cy="3505199"/>
        </p:xfrm>
        <a:graphic>
          <a:graphicData uri="http://schemas.openxmlformats.org/presentationml/2006/ole">
            <mc:AlternateContent xmlns:mc="http://schemas.openxmlformats.org/markup-compatibility/2006">
              <mc:Choice xmlns:v="urn:schemas-microsoft-com:vml" Requires="v">
                <p:oleObj spid="_x0000_s80522" name="Visio" r:id="rId6" imgW="3680939" imgH="2538648" progId="">
                  <p:embed/>
                </p:oleObj>
              </mc:Choice>
              <mc:Fallback>
                <p:oleObj name="Visio" r:id="rId6" imgW="3680939" imgH="2538648" progId="">
                  <p:embed/>
                  <p:pic>
                    <p:nvPicPr>
                      <p:cNvPr id="0" name="Picture 58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89675" y="1219200"/>
                        <a:ext cx="5083525" cy="350519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Table 3"/>
          <p:cNvGraphicFramePr>
            <a:graphicFrameLocks noGrp="1"/>
          </p:cNvGraphicFramePr>
          <p:nvPr>
            <p:extLst>
              <p:ext uri="{D42A27DB-BD31-4B8C-83A1-F6EECF244321}">
                <p14:modId xmlns:p14="http://schemas.microsoft.com/office/powerpoint/2010/main" val="780022450"/>
              </p:ext>
            </p:extLst>
          </p:nvPr>
        </p:nvGraphicFramePr>
        <p:xfrm>
          <a:off x="457200" y="1219200"/>
          <a:ext cx="5638800" cy="3931920"/>
        </p:xfrm>
        <a:graphic>
          <a:graphicData uri="http://schemas.openxmlformats.org/drawingml/2006/table">
            <a:tbl>
              <a:tblPr firstRow="1" bandRow="1">
                <a:tableStyleId>{5C22544A-7EE6-4342-B048-85BDC9FD1C3A}</a:tableStyleId>
              </a:tblPr>
              <a:tblGrid>
                <a:gridCol w="1879600"/>
                <a:gridCol w="1879600"/>
                <a:gridCol w="1879600"/>
              </a:tblGrid>
              <a:tr h="370840">
                <a:tc>
                  <a:txBody>
                    <a:bodyPr/>
                    <a:lstStyle/>
                    <a:p>
                      <a:r>
                        <a:rPr lang="en-US" dirty="0" smtClean="0"/>
                        <a:t>Number of Standard deviations</a:t>
                      </a:r>
                      <a:endParaRPr lang="en-US" dirty="0"/>
                    </a:p>
                  </a:txBody>
                  <a:tcPr/>
                </a:tc>
                <a:tc>
                  <a:txBody>
                    <a:bodyPr/>
                    <a:lstStyle/>
                    <a:p>
                      <a:r>
                        <a:rPr lang="en-US" dirty="0" smtClean="0"/>
                        <a:t>Probability Inside limit</a:t>
                      </a:r>
                      <a:endParaRPr lang="en-US" dirty="0"/>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Probability Outside limit</a:t>
                      </a:r>
                      <a:endParaRPr lang="en-US" dirty="0"/>
                    </a:p>
                  </a:txBody>
                  <a:tcPr/>
                </a:tc>
              </a:tr>
              <a:tr h="370840">
                <a:tc>
                  <a:txBody>
                    <a:bodyPr/>
                    <a:lstStyle/>
                    <a:p>
                      <a:r>
                        <a:rPr lang="en-US" dirty="0" smtClean="0"/>
                        <a:t>±1</a:t>
                      </a:r>
                      <a:r>
                        <a:rPr lang="en-US" dirty="0" smtClean="0">
                          <a:latin typeface="Arial"/>
                          <a:cs typeface="Arial"/>
                        </a:rPr>
                        <a:t>∙</a:t>
                      </a:r>
                      <a:r>
                        <a:rPr lang="el-GR" dirty="0" smtClean="0">
                          <a:latin typeface="Calibri"/>
                        </a:rPr>
                        <a:t>σ</a:t>
                      </a:r>
                      <a:endParaRPr lang="en-US" dirty="0"/>
                    </a:p>
                  </a:txBody>
                  <a:tcPr/>
                </a:tc>
                <a:tc>
                  <a:txBody>
                    <a:bodyPr/>
                    <a:lstStyle/>
                    <a:p>
                      <a:r>
                        <a:rPr lang="en-US" dirty="0" smtClean="0"/>
                        <a:t>68.27%</a:t>
                      </a:r>
                      <a:endParaRPr lang="en-US" dirty="0"/>
                    </a:p>
                  </a:txBody>
                  <a:tcPr/>
                </a:tc>
                <a:tc>
                  <a:txBody>
                    <a:bodyPr/>
                    <a:lstStyle/>
                    <a:p>
                      <a:r>
                        <a:rPr lang="en-US" dirty="0" smtClean="0"/>
                        <a:t>31.73%</a:t>
                      </a:r>
                      <a:endParaRPr lang="en-US" dirty="0"/>
                    </a:p>
                  </a:txBody>
                  <a:tcPr/>
                </a:tc>
              </a:tr>
              <a:tr h="370840">
                <a:tc>
                  <a:txBody>
                    <a:bodyPr/>
                    <a:lstStyle/>
                    <a:p>
                      <a:r>
                        <a:rPr lang="en-US" dirty="0" smtClean="0"/>
                        <a:t>±2</a:t>
                      </a:r>
                      <a:r>
                        <a:rPr lang="en-US" dirty="0" smtClean="0">
                          <a:latin typeface="+mn-lt"/>
                          <a:cs typeface="Arial"/>
                        </a:rPr>
                        <a:t>∙</a:t>
                      </a:r>
                      <a:r>
                        <a:rPr lang="el-GR" dirty="0" smtClean="0">
                          <a:latin typeface="Calibri"/>
                        </a:rPr>
                        <a:t>σ</a:t>
                      </a:r>
                      <a:endParaRPr lang="en-US" dirty="0"/>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95.45%</a:t>
                      </a:r>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4.55%</a:t>
                      </a:r>
                    </a:p>
                  </a:txBody>
                  <a:tcPr/>
                </a:tc>
              </a:tr>
              <a:tr h="370840">
                <a:tc>
                  <a:txBody>
                    <a:bodyPr/>
                    <a:lstStyle/>
                    <a:p>
                      <a:r>
                        <a:rPr lang="en-US" dirty="0" smtClean="0"/>
                        <a:t>±3</a:t>
                      </a:r>
                      <a:r>
                        <a:rPr lang="en-US" dirty="0" smtClean="0">
                          <a:latin typeface="+mn-lt"/>
                          <a:cs typeface="Arial"/>
                        </a:rPr>
                        <a:t>∙</a:t>
                      </a:r>
                      <a:r>
                        <a:rPr lang="el-GR" dirty="0" smtClean="0">
                          <a:latin typeface="Calibri"/>
                        </a:rPr>
                        <a:t>σ</a:t>
                      </a:r>
                      <a:endParaRPr lang="en-US" dirty="0"/>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99.73%</a:t>
                      </a:r>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latin typeface="+mn-lt"/>
                          <a:cs typeface="+mn-cs"/>
                        </a:rPr>
                        <a:t>0.27</a:t>
                      </a:r>
                      <a:r>
                        <a:rPr lang="en-US" baseline="0" dirty="0" smtClean="0">
                          <a:latin typeface="+mn-lt"/>
                          <a:cs typeface="Arial"/>
                        </a:rPr>
                        <a:t>%</a:t>
                      </a:r>
                      <a:endParaRPr lang="en-US" baseline="0" dirty="0" smtClean="0"/>
                    </a:p>
                  </a:txBody>
                  <a:tcPr/>
                </a:tc>
              </a:tr>
              <a:tr h="370840">
                <a:tc>
                  <a:txBody>
                    <a:bodyPr/>
                    <a:lstStyle/>
                    <a:p>
                      <a:r>
                        <a:rPr lang="en-US" dirty="0" smtClean="0"/>
                        <a:t>±4</a:t>
                      </a:r>
                      <a:r>
                        <a:rPr lang="en-US" dirty="0" smtClean="0">
                          <a:latin typeface="+mn-lt"/>
                          <a:cs typeface="Arial"/>
                        </a:rPr>
                        <a:t>∙</a:t>
                      </a:r>
                      <a:r>
                        <a:rPr lang="el-GR" dirty="0" smtClean="0">
                          <a:latin typeface="Calibri"/>
                        </a:rPr>
                        <a:t>σ</a:t>
                      </a:r>
                      <a:endParaRPr lang="en-US" dirty="0"/>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99.9937%</a:t>
                      </a:r>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latin typeface="+mn-lt"/>
                          <a:cs typeface="+mn-cs"/>
                        </a:rPr>
                        <a:t>0.0063</a:t>
                      </a:r>
                      <a:r>
                        <a:rPr lang="en-US" baseline="0" dirty="0" smtClean="0">
                          <a:latin typeface="+mn-lt"/>
                          <a:cs typeface="Arial"/>
                        </a:rPr>
                        <a:t>%</a:t>
                      </a:r>
                      <a:endParaRPr lang="en-US" baseline="0" dirty="0" smtClean="0"/>
                    </a:p>
                  </a:txBody>
                  <a:tcPr/>
                </a:tc>
              </a:tr>
              <a:tr h="370840">
                <a:tc>
                  <a:txBody>
                    <a:bodyPr/>
                    <a:lstStyle/>
                    <a:p>
                      <a:r>
                        <a:rPr lang="en-US" dirty="0" smtClean="0"/>
                        <a:t>±5</a:t>
                      </a:r>
                      <a:r>
                        <a:rPr lang="en-US" dirty="0" smtClean="0">
                          <a:latin typeface="+mn-lt"/>
                          <a:cs typeface="Arial"/>
                        </a:rPr>
                        <a:t>∙</a:t>
                      </a:r>
                      <a:r>
                        <a:rPr lang="el-GR" dirty="0" smtClean="0">
                          <a:latin typeface="Calibri"/>
                        </a:rPr>
                        <a:t>σ</a:t>
                      </a:r>
                      <a:endParaRPr lang="en-US" dirty="0"/>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99.99994%</a:t>
                      </a:r>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latin typeface="+mn-lt"/>
                          <a:cs typeface="+mn-cs"/>
                        </a:rPr>
                        <a:t>5.73</a:t>
                      </a:r>
                      <a:r>
                        <a:rPr lang="en-US" baseline="0" dirty="0" smtClean="0">
                          <a:latin typeface="+mn-lt"/>
                          <a:cs typeface="Arial"/>
                        </a:rPr>
                        <a:t>∙10</a:t>
                      </a:r>
                      <a:r>
                        <a:rPr lang="en-US" baseline="30000" dirty="0" smtClean="0">
                          <a:latin typeface="+mn-lt"/>
                          <a:cs typeface="Arial"/>
                        </a:rPr>
                        <a:t>-5</a:t>
                      </a:r>
                      <a:r>
                        <a:rPr lang="en-US" baseline="0" dirty="0" smtClean="0">
                          <a:latin typeface="+mn-lt"/>
                          <a:cs typeface="Arial"/>
                        </a:rPr>
                        <a:t> %</a:t>
                      </a:r>
                      <a:endParaRPr lang="en-US" baseline="0" dirty="0" smtClean="0"/>
                    </a:p>
                  </a:txBody>
                  <a:tcPr/>
                </a:tc>
              </a:tr>
              <a:tr h="370840">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±6</a:t>
                      </a:r>
                      <a:r>
                        <a:rPr lang="en-US" dirty="0" smtClean="0">
                          <a:latin typeface="+mn-lt"/>
                          <a:cs typeface="Arial"/>
                        </a:rPr>
                        <a:t>∙</a:t>
                      </a:r>
                      <a:r>
                        <a:rPr lang="el-GR" dirty="0" smtClean="0">
                          <a:latin typeface="Calibri"/>
                        </a:rPr>
                        <a:t>σ</a:t>
                      </a:r>
                      <a:endParaRPr lang="en-US" dirty="0" smtClean="0"/>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latin typeface="Calibri"/>
                        </a:rPr>
                        <a:t>≈</a:t>
                      </a:r>
                      <a:r>
                        <a:rPr lang="en-US" dirty="0" smtClean="0"/>
                        <a:t>100%</a:t>
                      </a:r>
                    </a:p>
                  </a:txBody>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t>1.97</a:t>
                      </a:r>
                      <a:r>
                        <a:rPr lang="en-US" baseline="0" dirty="0" smtClean="0">
                          <a:latin typeface="Arial"/>
                          <a:cs typeface="Arial"/>
                        </a:rPr>
                        <a:t>∙10</a:t>
                      </a:r>
                      <a:r>
                        <a:rPr lang="en-US" baseline="30000" dirty="0" smtClean="0">
                          <a:latin typeface="Arial"/>
                          <a:cs typeface="Arial"/>
                        </a:rPr>
                        <a:t>-7</a:t>
                      </a:r>
                      <a:r>
                        <a:rPr lang="en-US" baseline="0" dirty="0" smtClean="0">
                          <a:latin typeface="Arial"/>
                          <a:cs typeface="Arial"/>
                        </a:rPr>
                        <a:t> %</a:t>
                      </a:r>
                      <a:endParaRPr lang="en-US" baseline="0" dirty="0" smtClean="0"/>
                    </a:p>
                  </a:txBody>
                  <a:tcPr/>
                </a:tc>
              </a:tr>
            </a:tbl>
          </a:graphicData>
        </a:graphic>
      </p:graphicFrame>
      <p:cxnSp>
        <p:nvCxnSpPr>
          <p:cNvPr id="6" name="Straight Arrow Connector 5"/>
          <p:cNvCxnSpPr/>
          <p:nvPr/>
        </p:nvCxnSpPr>
        <p:spPr>
          <a:xfrm flipV="1">
            <a:off x="3962400" y="5105400"/>
            <a:ext cx="609600" cy="685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752600" y="5791200"/>
            <a:ext cx="4419600" cy="1431161"/>
          </a:xfrm>
          <a:prstGeom prst="rect">
            <a:avLst/>
          </a:prstGeom>
          <a:noFill/>
        </p:spPr>
        <p:txBody>
          <a:bodyPr wrap="square" rtlCol="0">
            <a:spAutoFit/>
          </a:bodyPr>
          <a:lstStyle/>
          <a:p>
            <a:r>
              <a:rPr lang="en-US" dirty="0" smtClean="0"/>
              <a:t>Set end system specifications based on risk tolerance</a:t>
            </a:r>
            <a:endParaRPr lang="en-US" dirty="0"/>
          </a:p>
        </p:txBody>
      </p:sp>
    </p:spTree>
    <p:extLst>
      <p:ext uri="{BB962C8B-B14F-4D97-AF65-F5344CB8AC3E}">
        <p14:creationId xmlns:p14="http://schemas.microsoft.com/office/powerpoint/2010/main" val="39679144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840" y="3006833"/>
            <a:ext cx="13533120" cy="2194562"/>
          </a:xfrm>
        </p:spPr>
        <p:txBody>
          <a:bodyPr/>
          <a:lstStyle/>
          <a:p>
            <a:pPr algn="ctr"/>
            <a:r>
              <a:rPr lang="en-US" sz="9600" dirty="0">
                <a:solidFill>
                  <a:srgbClr val="DE0000"/>
                </a:solidFill>
              </a:rPr>
              <a:t>Thanks for your time!</a:t>
            </a:r>
            <a:br>
              <a:rPr lang="en-US" sz="9600" dirty="0">
                <a:solidFill>
                  <a:srgbClr val="DE0000"/>
                </a:solidFill>
              </a:rPr>
            </a:br>
            <a:r>
              <a:rPr lang="en-US" sz="9600" dirty="0">
                <a:solidFill>
                  <a:srgbClr val="DE0000"/>
                </a:solidFill>
              </a:rPr>
              <a:t>Please try the quiz.</a:t>
            </a:r>
            <a:endParaRPr lang="en-US" sz="6400" dirty="0">
              <a:solidFill>
                <a:srgbClr val="DE0000"/>
              </a:solidFill>
            </a:endParaRPr>
          </a:p>
        </p:txBody>
      </p:sp>
      <p:sp>
        <p:nvSpPr>
          <p:cNvPr id="4" name="Slide Number Placeholder 3"/>
          <p:cNvSpPr>
            <a:spLocks noGrp="1"/>
          </p:cNvSpPr>
          <p:nvPr>
            <p:ph type="sldNum" sz="quarter" idx="10"/>
          </p:nvPr>
        </p:nvSpPr>
        <p:spPr/>
        <p:txBody>
          <a:bodyPr/>
          <a:lstStyle/>
          <a:p>
            <a:fld id="{3B20521C-F793-4067-BB07-C7AF74E21EF3}" type="slidenum">
              <a:rPr lang="en-US" smtClean="0"/>
              <a:pPr/>
              <a:t>8</a:t>
            </a:fld>
            <a:endParaRPr lang="en-US"/>
          </a:p>
        </p:txBody>
      </p:sp>
    </p:spTree>
    <p:extLst>
      <p:ext uri="{BB962C8B-B14F-4D97-AF65-F5344CB8AC3E}">
        <p14:creationId xmlns:p14="http://schemas.microsoft.com/office/powerpoint/2010/main" val="502759673"/>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2.xml><?xml version="1.0" encoding="utf-8"?>
<ds:datastoreItem xmlns:ds="http://schemas.openxmlformats.org/officeDocument/2006/customXml" ds:itemID="{41ED3A77-EC22-42A8-B9FA-65E2D1E14490}">
  <ds:schemaRefs>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purl.org/dc/dcmitype/"/>
    <ds:schemaRef ds:uri="http://www.w3.org/XML/1998/namespace"/>
  </ds:schemaRefs>
</ds:datastoreItem>
</file>

<file path=customXml/itemProps3.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24561</TotalTime>
  <Words>1532</Words>
  <Application>Microsoft Office PowerPoint</Application>
  <PresentationFormat>Custom</PresentationFormat>
  <Paragraphs>134</Paragraphs>
  <Slides>8</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FinalPowerpoint</vt:lpstr>
      <vt:lpstr>Visio</vt:lpstr>
      <vt:lpstr>Statistics Behind Error Analysis  TIPL 4201  TI Precision Labs – ADCs</vt:lpstr>
      <vt:lpstr>Find the worst case offset</vt:lpstr>
      <vt:lpstr>Statistics Behind Typical and Maximum</vt:lpstr>
      <vt:lpstr>Probability that we are near worst case</vt:lpstr>
      <vt:lpstr>Compounding probabilities “near” worst case</vt:lpstr>
      <vt:lpstr>A more practical approach: use the typical limit</vt:lpstr>
      <vt:lpstr>A more practical approach: use typical</vt:lpstr>
      <vt:lpstr>Thanks for your time! Please try the quiz.</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Liska, Peggy</cp:lastModifiedBy>
  <cp:revision>643</cp:revision>
  <cp:lastPrinted>2016-09-19T19:37:47Z</cp:lastPrinted>
  <dcterms:created xsi:type="dcterms:W3CDTF">2014-01-16T17:03:53Z</dcterms:created>
  <dcterms:modified xsi:type="dcterms:W3CDTF">2017-05-08T21:03:29Z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